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102"/>
  </p:notesMasterIdLst>
  <p:sldIdLst>
    <p:sldId id="256" r:id="rId2"/>
    <p:sldId id="257" r:id="rId3"/>
    <p:sldId id="258" r:id="rId4"/>
    <p:sldId id="259" r:id="rId5"/>
    <p:sldId id="260" r:id="rId6"/>
    <p:sldId id="262" r:id="rId7"/>
    <p:sldId id="266" r:id="rId8"/>
    <p:sldId id="263" r:id="rId9"/>
    <p:sldId id="264" r:id="rId10"/>
    <p:sldId id="265" r:id="rId11"/>
    <p:sldId id="268" r:id="rId12"/>
    <p:sldId id="269" r:id="rId13"/>
    <p:sldId id="270" r:id="rId14"/>
    <p:sldId id="271" r:id="rId15"/>
    <p:sldId id="278" r:id="rId16"/>
    <p:sldId id="272" r:id="rId17"/>
    <p:sldId id="273" r:id="rId18"/>
    <p:sldId id="275" r:id="rId19"/>
    <p:sldId id="276" r:id="rId20"/>
    <p:sldId id="279" r:id="rId21"/>
    <p:sldId id="277" r:id="rId22"/>
    <p:sldId id="280" r:id="rId23"/>
    <p:sldId id="281" r:id="rId24"/>
    <p:sldId id="282" r:id="rId25"/>
    <p:sldId id="283" r:id="rId26"/>
    <p:sldId id="285" r:id="rId27"/>
    <p:sldId id="286" r:id="rId28"/>
    <p:sldId id="288" r:id="rId29"/>
    <p:sldId id="290" r:id="rId30"/>
    <p:sldId id="291" r:id="rId31"/>
    <p:sldId id="292" r:id="rId32"/>
    <p:sldId id="293" r:id="rId33"/>
    <p:sldId id="294"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6" r:id="rId62"/>
    <p:sldId id="327" r:id="rId63"/>
    <p:sldId id="328" r:id="rId64"/>
    <p:sldId id="329" r:id="rId65"/>
    <p:sldId id="332" r:id="rId66"/>
    <p:sldId id="333" r:id="rId67"/>
    <p:sldId id="334" r:id="rId68"/>
    <p:sldId id="335" r:id="rId69"/>
    <p:sldId id="337" r:id="rId70"/>
    <p:sldId id="338" r:id="rId71"/>
    <p:sldId id="353" r:id="rId72"/>
    <p:sldId id="339" r:id="rId73"/>
    <p:sldId id="344" r:id="rId74"/>
    <p:sldId id="340" r:id="rId75"/>
    <p:sldId id="341" r:id="rId76"/>
    <p:sldId id="342" r:id="rId77"/>
    <p:sldId id="345" r:id="rId78"/>
    <p:sldId id="346" r:id="rId79"/>
    <p:sldId id="347" r:id="rId80"/>
    <p:sldId id="348" r:id="rId81"/>
    <p:sldId id="349" r:id="rId82"/>
    <p:sldId id="350" r:id="rId83"/>
    <p:sldId id="351" r:id="rId84"/>
    <p:sldId id="343" r:id="rId85"/>
    <p:sldId id="352" r:id="rId86"/>
    <p:sldId id="354" r:id="rId87"/>
    <p:sldId id="356" r:id="rId88"/>
    <p:sldId id="357" r:id="rId89"/>
    <p:sldId id="358" r:id="rId90"/>
    <p:sldId id="359" r:id="rId91"/>
    <p:sldId id="360" r:id="rId92"/>
    <p:sldId id="361" r:id="rId93"/>
    <p:sldId id="362" r:id="rId94"/>
    <p:sldId id="363" r:id="rId95"/>
    <p:sldId id="364" r:id="rId96"/>
    <p:sldId id="368" r:id="rId97"/>
    <p:sldId id="367" r:id="rId98"/>
    <p:sldId id="369" r:id="rId99"/>
    <p:sldId id="370" r:id="rId100"/>
    <p:sldId id="366"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17"/>
    <p:restoredTop sz="94675"/>
  </p:normalViewPr>
  <p:slideViewPr>
    <p:cSldViewPr snapToGrid="0" snapToObjects="1">
      <p:cViewPr varScale="1">
        <p:scale>
          <a:sx n="107" d="100"/>
          <a:sy n="107" d="100"/>
        </p:scale>
        <p:origin x="200"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BFA29-40BF-9745-8A11-DF06C2C02561}" type="datetimeFigureOut">
              <a:rPr lang="en-US" smtClean="0"/>
              <a:t>4/22/18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B9590-C5C5-F645-96E8-4ADC966764F4}" type="slidenum">
              <a:rPr lang="en-US" smtClean="0"/>
              <a:t>‹#›</a:t>
            </a:fld>
            <a:endParaRPr lang="en-US"/>
          </a:p>
        </p:txBody>
      </p:sp>
    </p:spTree>
    <p:extLst>
      <p:ext uri="{BB962C8B-B14F-4D97-AF65-F5344CB8AC3E}">
        <p14:creationId xmlns:p14="http://schemas.microsoft.com/office/powerpoint/2010/main" val="77171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92F2AE-B9CA-724A-8E54-866643E9C513}" type="datetimeFigureOut">
              <a:rPr lang="en-US" smtClean="0"/>
              <a:t>4/22/18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090A392-E61C-784A-A8F0-EC2332D2AEB5}"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92F2AE-B9CA-724A-8E54-866643E9C513}" type="datetimeFigureOut">
              <a:rPr lang="en-US" smtClean="0"/>
              <a:t>4/22/18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92F2AE-B9CA-724A-8E54-866643E9C513}" type="datetimeFigureOut">
              <a:rPr lang="en-US" smtClean="0"/>
              <a:t>4/22/18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92F2AE-B9CA-724A-8E54-866643E9C513}" type="datetimeFigureOut">
              <a:rPr lang="en-US" smtClean="0"/>
              <a:t>4/22/18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E92F2AE-B9CA-724A-8E54-866643E9C513}" type="datetimeFigureOut">
              <a:rPr lang="en-US" smtClean="0"/>
              <a:t>4/22/18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090A392-E61C-784A-A8F0-EC2332D2AEB5}"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92F2AE-B9CA-724A-8E54-866643E9C513}" type="datetimeFigureOut">
              <a:rPr lang="en-US" smtClean="0"/>
              <a:t>4/22/18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92F2AE-B9CA-724A-8E54-866643E9C513}" type="datetimeFigureOut">
              <a:rPr lang="en-US" smtClean="0"/>
              <a:t>4/22/18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90A392-E61C-784A-A8F0-EC2332D2AEB5}"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E92F2AE-B9CA-724A-8E54-866643E9C513}" type="datetimeFigureOut">
              <a:rPr lang="en-US" smtClean="0"/>
              <a:t>4/22/18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90A392-E61C-784A-A8F0-EC2332D2AEB5}"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92F2AE-B9CA-724A-8E54-866643E9C513}" type="datetimeFigureOut">
              <a:rPr lang="en-US" smtClean="0"/>
              <a:t>4/22/18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92F2AE-B9CA-724A-8E54-866643E9C513}" type="datetimeFigureOut">
              <a:rPr lang="en-US" smtClean="0"/>
              <a:t>4/22/18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92F2AE-B9CA-724A-8E54-866643E9C513}" type="datetimeFigureOut">
              <a:rPr lang="en-US" smtClean="0"/>
              <a:t>4/22/18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090A392-E61C-784A-A8F0-EC2332D2AEB5}"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92F2AE-B9CA-724A-8E54-866643E9C513}" type="datetimeFigureOut">
              <a:rPr lang="en-US" smtClean="0"/>
              <a:t>4/22/18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090A392-E61C-784A-A8F0-EC2332D2AEB5}" type="slidenum">
              <a:rPr lang="en-US" smtClean="0"/>
              <a:t>‹#›</a:t>
            </a:fld>
            <a:endParaRPr lang="en-US"/>
          </a:p>
        </p:txBody>
      </p:sp>
    </p:spTree>
    <p:extLst>
      <p:ext uri="{BB962C8B-B14F-4D97-AF65-F5344CB8AC3E}">
        <p14:creationId xmlns:p14="http://schemas.microsoft.com/office/powerpoint/2010/main" val="20364270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hatis.techtarget.com/definition/open-source" TargetMode="External"/><Relationship Id="rId4" Type="http://schemas.openxmlformats.org/officeDocument/2006/relationships/hyperlink" Target="https://whatis.techtarget.com/definition/operating-system-OS"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docker.com/compose/overview/#preserve-volume-data-when-containers-are-created" TargetMode="External"/><Relationship Id="rId4" Type="http://schemas.openxmlformats.org/officeDocument/2006/relationships/hyperlink" Target="https://docs.docker.com/compose/overview/#only-recreate-containers-that-have-changed" TargetMode="External"/><Relationship Id="rId5" Type="http://schemas.openxmlformats.org/officeDocument/2006/relationships/hyperlink" Target="https://docs.docker.com/compose/overview/#variables-and-moving-a-composition-between-environments" TargetMode="External"/><Relationship Id="rId1" Type="http://schemas.openxmlformats.org/officeDocument/2006/relationships/slideLayout" Target="../slideLayouts/slideLayout2.xml"/><Relationship Id="rId2" Type="http://schemas.openxmlformats.org/officeDocument/2006/relationships/hyperlink" Target="https://docs.docker.com/compose/overview/#Multiple-isolated-environments-on-a-single-hos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ubernetes.i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a:t>Monolithic</a:t>
            </a:r>
            <a:r>
              <a:rPr lang="en-US" sz="4000" dirty="0" smtClean="0"/>
              <a:t> </a:t>
            </a:r>
            <a:r>
              <a:rPr lang="en-US" sz="4000" dirty="0"/>
              <a:t>Architecture</a:t>
            </a:r>
          </a:p>
        </p:txBody>
      </p:sp>
    </p:spTree>
    <p:extLst>
      <p:ext uri="{BB962C8B-B14F-4D97-AF65-F5344CB8AC3E}">
        <p14:creationId xmlns:p14="http://schemas.microsoft.com/office/powerpoint/2010/main" val="1160146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Microservice</a:t>
            </a:r>
            <a:r>
              <a:rPr lang="en-US" sz="4000" dirty="0" smtClean="0"/>
              <a:t> Features</a:t>
            </a:r>
            <a:endParaRPr lang="en-US" sz="4000" dirty="0"/>
          </a:p>
        </p:txBody>
      </p:sp>
      <p:sp>
        <p:nvSpPr>
          <p:cNvPr id="3" name="Content Placeholder 2"/>
          <p:cNvSpPr>
            <a:spLocks noGrp="1"/>
          </p:cNvSpPr>
          <p:nvPr>
            <p:ph idx="1"/>
          </p:nvPr>
        </p:nvSpPr>
        <p:spPr/>
        <p:txBody>
          <a:bodyPr/>
          <a:lstStyle/>
          <a:p>
            <a:r>
              <a:rPr lang="en-US" b="1" dirty="0" smtClean="0"/>
              <a:t>Decoupling</a:t>
            </a:r>
            <a:r>
              <a:rPr lang="en-US" dirty="0" smtClean="0"/>
              <a:t> : Easily built, altered and scaled</a:t>
            </a:r>
          </a:p>
          <a:p>
            <a:r>
              <a:rPr lang="en-US" b="1" dirty="0" smtClean="0"/>
              <a:t>Autonomy</a:t>
            </a:r>
            <a:r>
              <a:rPr lang="en-US" dirty="0" smtClean="0"/>
              <a:t> : Teams work Independently</a:t>
            </a:r>
          </a:p>
          <a:p>
            <a:r>
              <a:rPr lang="en-US" b="1" dirty="0" smtClean="0"/>
              <a:t>Agility</a:t>
            </a:r>
            <a:r>
              <a:rPr lang="en-US" dirty="0" smtClean="0"/>
              <a:t> : Features are quick developed</a:t>
            </a:r>
          </a:p>
          <a:p>
            <a:r>
              <a:rPr lang="en-US" b="1" dirty="0" smtClean="0"/>
              <a:t>Scalable : </a:t>
            </a:r>
            <a:r>
              <a:rPr lang="en-US" dirty="0"/>
              <a:t>Can create many replica of </a:t>
            </a:r>
            <a:r>
              <a:rPr lang="en-US" dirty="0" err="1"/>
              <a:t>microservices</a:t>
            </a:r>
            <a:r>
              <a:rPr lang="en-US" dirty="0"/>
              <a:t>.</a:t>
            </a:r>
          </a:p>
          <a:p>
            <a:r>
              <a:rPr lang="en-US" b="1" dirty="0" smtClean="0"/>
              <a:t>De-centralized Governance </a:t>
            </a:r>
            <a:r>
              <a:rPr lang="en-US" dirty="0" smtClean="0"/>
              <a:t>: No standard patterns.</a:t>
            </a:r>
          </a:p>
          <a:p>
            <a:r>
              <a:rPr lang="en-US" b="1" dirty="0" smtClean="0"/>
              <a:t>Continuous Delivery </a:t>
            </a:r>
            <a:r>
              <a:rPr lang="en-US" dirty="0" smtClean="0"/>
              <a:t>:  Allows frequent releases.</a:t>
            </a:r>
          </a:p>
          <a:p>
            <a:r>
              <a:rPr lang="en-US" b="1" dirty="0" smtClean="0"/>
              <a:t>Responsibility</a:t>
            </a:r>
            <a:r>
              <a:rPr lang="en-US" dirty="0" smtClean="0"/>
              <a:t> : Applications are now treated as products.</a:t>
            </a:r>
          </a:p>
          <a:p>
            <a:r>
              <a:rPr lang="en-US" b="1" dirty="0" smtClean="0"/>
              <a:t>Componentization</a:t>
            </a:r>
            <a:r>
              <a:rPr lang="en-US" dirty="0" smtClean="0"/>
              <a:t> : Components can be easily replaced.</a:t>
            </a:r>
          </a:p>
          <a:p>
            <a:endParaRPr lang="en-US" dirty="0"/>
          </a:p>
        </p:txBody>
      </p:sp>
    </p:spTree>
    <p:extLst>
      <p:ext uri="{BB962C8B-B14F-4D97-AF65-F5344CB8AC3E}">
        <p14:creationId xmlns:p14="http://schemas.microsoft.com/office/powerpoint/2010/main" val="21163091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971" y="0"/>
            <a:ext cx="10058400" cy="916656"/>
          </a:xfrm>
        </p:spPr>
        <p:txBody>
          <a:bodyPr>
            <a:normAutofit/>
          </a:bodyPr>
          <a:lstStyle/>
          <a:p>
            <a:pPr algn="ctr"/>
            <a:r>
              <a:rPr lang="en-US" sz="4000" dirty="0" smtClean="0"/>
              <a:t>Sample Application on K8s</a:t>
            </a:r>
            <a:endParaRPr lang="en-US" sz="4000" dirty="0"/>
          </a:p>
        </p:txBody>
      </p:sp>
      <p:sp>
        <p:nvSpPr>
          <p:cNvPr id="3" name="Content Placeholder 2"/>
          <p:cNvSpPr>
            <a:spLocks noGrp="1"/>
          </p:cNvSpPr>
          <p:nvPr>
            <p:ph idx="1"/>
          </p:nvPr>
        </p:nvSpPr>
        <p:spPr>
          <a:xfrm>
            <a:off x="1069848" y="916656"/>
            <a:ext cx="10058400" cy="5255544"/>
          </a:xfrm>
        </p:spPr>
        <p:txBody>
          <a:bodyPr/>
          <a:lstStyle/>
          <a:p>
            <a:r>
              <a:rPr lang="en-US" dirty="0" smtClean="0"/>
              <a:t>Lets run </a:t>
            </a:r>
            <a:r>
              <a:rPr lang="en-US" dirty="0" err="1" smtClean="0"/>
              <a:t>nginx</a:t>
            </a:r>
            <a:r>
              <a:rPr lang="en-US" dirty="0" smtClean="0"/>
              <a:t> application on Kubernetes.</a:t>
            </a:r>
          </a:p>
          <a:p>
            <a:r>
              <a:rPr lang="en-US" dirty="0" err="1"/>
              <a:t>kubectl</a:t>
            </a:r>
            <a:r>
              <a:rPr lang="en-US" dirty="0"/>
              <a:t> run sample-</a:t>
            </a:r>
            <a:r>
              <a:rPr lang="en-US" dirty="0" err="1"/>
              <a:t>nginx</a:t>
            </a:r>
            <a:r>
              <a:rPr lang="en-US" dirty="0"/>
              <a:t> --image=</a:t>
            </a:r>
            <a:r>
              <a:rPr lang="en-US" dirty="0" err="1"/>
              <a:t>nginx</a:t>
            </a:r>
            <a:r>
              <a:rPr lang="en-US" dirty="0"/>
              <a:t> --replicas=2 --</a:t>
            </a:r>
            <a:r>
              <a:rPr lang="en-US" dirty="0" smtClean="0"/>
              <a:t>port=80</a:t>
            </a:r>
          </a:p>
          <a:p>
            <a:r>
              <a:rPr lang="en-US" dirty="0" err="1"/>
              <a:t>kubectl</a:t>
            </a:r>
            <a:r>
              <a:rPr lang="en-US" dirty="0"/>
              <a:t> get </a:t>
            </a:r>
            <a:r>
              <a:rPr lang="en-US" dirty="0" smtClean="0"/>
              <a:t>pods</a:t>
            </a:r>
          </a:p>
          <a:p>
            <a:r>
              <a:rPr lang="en-US" dirty="0" err="1"/>
              <a:t>kubectl</a:t>
            </a:r>
            <a:r>
              <a:rPr lang="en-US" dirty="0"/>
              <a:t> get </a:t>
            </a:r>
            <a:r>
              <a:rPr lang="en-US" dirty="0" smtClean="0"/>
              <a:t>deployment</a:t>
            </a:r>
          </a:p>
          <a:p>
            <a:r>
              <a:rPr lang="en-US" dirty="0" err="1"/>
              <a:t>kubectl</a:t>
            </a:r>
            <a:r>
              <a:rPr lang="en-US" dirty="0"/>
              <a:t> expose deployment sample-</a:t>
            </a:r>
            <a:r>
              <a:rPr lang="en-US" dirty="0" err="1"/>
              <a:t>nginx</a:t>
            </a:r>
            <a:r>
              <a:rPr lang="en-US" dirty="0"/>
              <a:t> --port=80 --</a:t>
            </a:r>
            <a:r>
              <a:rPr lang="en-US" dirty="0" smtClean="0"/>
              <a:t>type=</a:t>
            </a:r>
            <a:r>
              <a:rPr lang="en-US" dirty="0" err="1" smtClean="0"/>
              <a:t>LoadBalancer</a:t>
            </a:r>
            <a:endParaRPr lang="en-US" dirty="0" smtClean="0"/>
          </a:p>
          <a:p>
            <a:r>
              <a:rPr lang="en-US" dirty="0" err="1"/>
              <a:t>kubectl</a:t>
            </a:r>
            <a:r>
              <a:rPr lang="en-US" dirty="0"/>
              <a:t> get </a:t>
            </a:r>
            <a:r>
              <a:rPr lang="en-US" dirty="0" smtClean="0"/>
              <a:t>services</a:t>
            </a:r>
          </a:p>
          <a:p>
            <a:r>
              <a:rPr lang="en-US" dirty="0" err="1"/>
              <a:t>kubectl</a:t>
            </a:r>
            <a:r>
              <a:rPr lang="en-US" dirty="0"/>
              <a:t> get </a:t>
            </a:r>
            <a:r>
              <a:rPr lang="en-US" dirty="0" smtClean="0"/>
              <a:t>services </a:t>
            </a:r>
            <a:r>
              <a:rPr lang="mr-IN" dirty="0" smtClean="0"/>
              <a:t>–</a:t>
            </a:r>
            <a:r>
              <a:rPr lang="en-US" dirty="0" smtClean="0"/>
              <a:t>o wide</a:t>
            </a:r>
          </a:p>
          <a:p>
            <a:endParaRPr lang="en-US" dirty="0" smtClean="0"/>
          </a:p>
        </p:txBody>
      </p:sp>
    </p:spTree>
    <p:extLst>
      <p:ext uri="{BB962C8B-B14F-4D97-AF65-F5344CB8AC3E}">
        <p14:creationId xmlns:p14="http://schemas.microsoft.com/office/powerpoint/2010/main" val="845292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smtClean="0"/>
              <a:t>Virtualization</a:t>
            </a:r>
            <a:endParaRPr lang="en-US" sz="4000" dirty="0"/>
          </a:p>
        </p:txBody>
      </p:sp>
    </p:spTree>
    <p:extLst>
      <p:ext uri="{BB962C8B-B14F-4D97-AF65-F5344CB8AC3E}">
        <p14:creationId xmlns:p14="http://schemas.microsoft.com/office/powerpoint/2010/main" val="1818115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69620" y="1289304"/>
            <a:ext cx="6982064" cy="5100637"/>
          </a:xfrm>
          <a:prstGeom prst="rect">
            <a:avLst/>
          </a:prstGeom>
        </p:spPr>
      </p:pic>
      <p:sp>
        <p:nvSpPr>
          <p:cNvPr id="5" name="Title 4"/>
          <p:cNvSpPr>
            <a:spLocks noGrp="1"/>
          </p:cNvSpPr>
          <p:nvPr>
            <p:ph type="title"/>
          </p:nvPr>
        </p:nvSpPr>
        <p:spPr>
          <a:xfrm>
            <a:off x="1112710" y="0"/>
            <a:ext cx="10058400" cy="1609344"/>
          </a:xfrm>
        </p:spPr>
        <p:txBody>
          <a:bodyPr>
            <a:normAutofit/>
          </a:bodyPr>
          <a:lstStyle/>
          <a:p>
            <a:pPr algn="ctr"/>
            <a:r>
              <a:rPr lang="en-US" sz="4000" dirty="0" smtClean="0"/>
              <a:t>Types of hypervisors</a:t>
            </a:r>
            <a:endParaRPr lang="en-US" sz="4000" dirty="0"/>
          </a:p>
        </p:txBody>
      </p:sp>
    </p:spTree>
    <p:extLst>
      <p:ext uri="{BB962C8B-B14F-4D97-AF65-F5344CB8AC3E}">
        <p14:creationId xmlns:p14="http://schemas.microsoft.com/office/powerpoint/2010/main" val="1635870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61" y="24188"/>
            <a:ext cx="10058400" cy="1609344"/>
          </a:xfrm>
        </p:spPr>
        <p:txBody>
          <a:bodyPr>
            <a:normAutofit/>
          </a:bodyPr>
          <a:lstStyle/>
          <a:p>
            <a:pPr algn="ctr"/>
            <a:r>
              <a:rPr lang="en-US" sz="4000" dirty="0" smtClean="0"/>
              <a:t>Virtualization vs containerization</a:t>
            </a:r>
            <a:endParaRPr lang="en-US" sz="4000" dirty="0"/>
          </a:p>
        </p:txBody>
      </p:sp>
      <p:pic>
        <p:nvPicPr>
          <p:cNvPr id="4" name="Content Placeholder 3"/>
          <p:cNvPicPr>
            <a:picLocks noGrp="1" noChangeAspect="1"/>
          </p:cNvPicPr>
          <p:nvPr>
            <p:ph idx="1"/>
          </p:nvPr>
        </p:nvPicPr>
        <p:blipFill>
          <a:blip r:embed="rId2"/>
          <a:stretch>
            <a:fillRect/>
          </a:stretch>
        </p:blipFill>
        <p:spPr>
          <a:xfrm>
            <a:off x="2654425" y="1633532"/>
            <a:ext cx="7718299" cy="4538668"/>
          </a:xfrm>
          <a:prstGeom prst="rect">
            <a:avLst/>
          </a:prstGeom>
        </p:spPr>
      </p:pic>
    </p:spTree>
    <p:extLst>
      <p:ext uri="{BB962C8B-B14F-4D97-AF65-F5344CB8AC3E}">
        <p14:creationId xmlns:p14="http://schemas.microsoft.com/office/powerpoint/2010/main" val="1222934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Containerization on CLOUD</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325" y="2120900"/>
            <a:ext cx="7587700" cy="4051300"/>
          </a:xfrm>
          <a:ln>
            <a:solidFill>
              <a:schemeClr val="tx1"/>
            </a:solidFill>
          </a:ln>
        </p:spPr>
      </p:pic>
    </p:spTree>
    <p:extLst>
      <p:ext uri="{BB962C8B-B14F-4D97-AF65-F5344CB8AC3E}">
        <p14:creationId xmlns:p14="http://schemas.microsoft.com/office/powerpoint/2010/main" val="691797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928" y="210312"/>
            <a:ext cx="10058400" cy="475488"/>
          </a:xfrm>
        </p:spPr>
        <p:txBody>
          <a:bodyPr>
            <a:noAutofit/>
          </a:bodyPr>
          <a:lstStyle/>
          <a:p>
            <a:pPr algn="ctr"/>
            <a:r>
              <a:rPr lang="en-US" sz="4000" dirty="0" smtClean="0"/>
              <a:t>Resource/memory utilization</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899160"/>
            <a:ext cx="10058400" cy="5105400"/>
          </a:xfrm>
          <a:ln>
            <a:solidFill>
              <a:schemeClr val="tx1"/>
            </a:solidFill>
          </a:ln>
        </p:spPr>
      </p:pic>
    </p:spTree>
    <p:extLst>
      <p:ext uri="{BB962C8B-B14F-4D97-AF65-F5344CB8AC3E}">
        <p14:creationId xmlns:p14="http://schemas.microsoft.com/office/powerpoint/2010/main" val="390821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Known Containerization tools in </a:t>
            </a:r>
            <a:r>
              <a:rPr lang="en-US" sz="4000" dirty="0" err="1" smtClean="0"/>
              <a:t>DEvops</a:t>
            </a:r>
            <a:endParaRPr lang="en-US" sz="4000" dirty="0"/>
          </a:p>
        </p:txBody>
      </p:sp>
      <p:sp>
        <p:nvSpPr>
          <p:cNvPr id="3" name="Content Placeholder 2"/>
          <p:cNvSpPr>
            <a:spLocks noGrp="1"/>
          </p:cNvSpPr>
          <p:nvPr>
            <p:ph idx="1"/>
          </p:nvPr>
        </p:nvSpPr>
        <p:spPr/>
        <p:txBody>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 Open Source</a:t>
            </a:r>
          </a:p>
          <a:p>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Rkt</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 Developed by CoreOS</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Solaris containers</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Microsoft containers</a:t>
            </a:r>
          </a:p>
          <a:p>
            <a:endParaRPr lang="en-US" dirty="0"/>
          </a:p>
        </p:txBody>
      </p:sp>
    </p:spTree>
    <p:extLst>
      <p:ext uri="{BB962C8B-B14F-4D97-AF65-F5344CB8AC3E}">
        <p14:creationId xmlns:p14="http://schemas.microsoft.com/office/powerpoint/2010/main" val="12980108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CLUSTER Management &amp; Deployment</a:t>
            </a:r>
            <a:endParaRPr lang="en-US" sz="4000" dirty="0"/>
          </a:p>
        </p:txBody>
      </p:sp>
      <p:sp>
        <p:nvSpPr>
          <p:cNvPr id="3" name="Content Placeholder 2"/>
          <p:cNvSpPr>
            <a:spLocks noGrp="1"/>
          </p:cNvSpPr>
          <p:nvPr>
            <p:ph idx="1"/>
          </p:nvPr>
        </p:nvSpPr>
        <p:spPr/>
        <p:txBody>
          <a:bodyPr/>
          <a:lstStyle/>
          <a:p>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Kubernetes : </a:t>
            </a:r>
            <a:r>
              <a:rPr lang="en-US"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Google’s open source product</a:t>
            </a:r>
            <a:endParaRPr lang="en-US"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Apache </a:t>
            </a:r>
            <a:r>
              <a:rPr lang="en-US" sz="2800" cap="all" dirty="0" err="1"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Mesos</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 </a:t>
            </a:r>
            <a:r>
              <a:rPr lang="en-US"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It can run both docker and RKT images</a:t>
            </a:r>
            <a:endParaRPr lang="en-US"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Swarm : </a:t>
            </a:r>
            <a:r>
              <a:rPr lang="en-US"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bundled with Docker and free for cluster management</a:t>
            </a:r>
            <a:endParaRPr lang="en-US"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endParaRPr lang="en-US" dirty="0"/>
          </a:p>
        </p:txBody>
      </p:sp>
    </p:spTree>
    <p:extLst>
      <p:ext uri="{BB962C8B-B14F-4D97-AF65-F5344CB8AC3E}">
        <p14:creationId xmlns:p14="http://schemas.microsoft.com/office/powerpoint/2010/main" val="6376885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smtClean="0"/>
              <a:t>DOCKER</a:t>
            </a:r>
            <a:endParaRPr lang="en-US" sz="4000" dirty="0"/>
          </a:p>
        </p:txBody>
      </p:sp>
    </p:spTree>
    <p:extLst>
      <p:ext uri="{BB962C8B-B14F-4D97-AF65-F5344CB8AC3E}">
        <p14:creationId xmlns:p14="http://schemas.microsoft.com/office/powerpoint/2010/main" val="1349041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DOCKER</a:t>
            </a:r>
            <a:endParaRPr lang="en-US" sz="4000" dirty="0"/>
          </a:p>
        </p:txBody>
      </p:sp>
      <p:sp>
        <p:nvSpPr>
          <p:cNvPr id="3" name="Content Placeholder 2"/>
          <p:cNvSpPr>
            <a:spLocks noGrp="1"/>
          </p:cNvSpPr>
          <p:nvPr>
            <p:ph idx="1"/>
          </p:nvPr>
        </p:nvSpPr>
        <p:spPr>
          <a:xfrm>
            <a:off x="1069848" y="1752600"/>
            <a:ext cx="10058400" cy="4419600"/>
          </a:xfrm>
        </p:spPr>
        <p:txBody>
          <a:bodyPr>
            <a:normAutofit/>
          </a:bodyPr>
          <a:lstStyle/>
          <a:p>
            <a:pPr fontAlgn="t"/>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is an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hlinkClick r:id="rId3"/>
              </a:rPr>
              <a:t>open source</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software platform to create, deploy and manage virtualized application containers on a common operating system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hlinkClick r:id="rId4"/>
              </a:rPr>
              <a:t>OS</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with an ecosystem of allied tools. </a:t>
            </a:r>
            <a:endPar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fontAlgn="t"/>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is a containerization platform which packages your application and all its dependencies together in the form of containers so as to ensure your application works seamlessly in any environment be it dev or test or prod</a:t>
            </a: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fontAlgn="t"/>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Inc., the company that originally developed Docker, supports a commercial edition and is the principal sponsor of the open source tool.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607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70487" y="1243012"/>
            <a:ext cx="7451026" cy="5614987"/>
          </a:xfrm>
          <a:prstGeom prst="rect">
            <a:avLst/>
          </a:prstGeom>
        </p:spPr>
      </p:pic>
      <p:sp>
        <p:nvSpPr>
          <p:cNvPr id="6" name="TextBox 5"/>
          <p:cNvSpPr txBox="1"/>
          <p:nvPr/>
        </p:nvSpPr>
        <p:spPr>
          <a:xfrm>
            <a:off x="285750" y="128588"/>
            <a:ext cx="11787187" cy="954107"/>
          </a:xfrm>
          <a:prstGeom prst="rect">
            <a:avLst/>
          </a:prstGeom>
          <a:noFill/>
        </p:spPr>
        <p:txBody>
          <a:bodyPr wrap="square" rtlCol="0">
            <a:spAutoFit/>
          </a:bodyPr>
          <a:lstStyle/>
          <a:p>
            <a:r>
              <a:rPr lang="en-US" sz="2800" dirty="0" smtClean="0">
                <a:latin typeface="+mj-lt"/>
              </a:rPr>
              <a:t>Monolithic Architecture is like a Big Container where in all software components of an application are assembled together and tightly package</a:t>
            </a:r>
          </a:p>
        </p:txBody>
      </p:sp>
    </p:spTree>
    <p:extLst>
      <p:ext uri="{BB962C8B-B14F-4D97-AF65-F5344CB8AC3E}">
        <p14:creationId xmlns:p14="http://schemas.microsoft.com/office/powerpoint/2010/main" val="1568456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594360"/>
          </a:xfrm>
        </p:spPr>
        <p:txBody>
          <a:bodyPr>
            <a:normAutofit fontScale="90000"/>
          </a:bodyPr>
          <a:lstStyle/>
          <a:p>
            <a:pPr algn="ctr"/>
            <a:r>
              <a:rPr lang="en-US" sz="4000" dirty="0" smtClean="0"/>
              <a:t>Docker in DEVOPS</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1340908"/>
            <a:ext cx="10058400" cy="4420659"/>
          </a:xfrm>
        </p:spPr>
      </p:pic>
    </p:spTree>
    <p:extLst>
      <p:ext uri="{BB962C8B-B14F-4D97-AF65-F5344CB8AC3E}">
        <p14:creationId xmlns:p14="http://schemas.microsoft.com/office/powerpoint/2010/main" val="14193151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58368"/>
          </a:xfrm>
        </p:spPr>
        <p:txBody>
          <a:bodyPr>
            <a:normAutofit/>
          </a:bodyPr>
          <a:lstStyle/>
          <a:p>
            <a:pPr algn="ctr"/>
            <a:r>
              <a:rPr lang="en-US" sz="4000" dirty="0" smtClean="0"/>
              <a:t>Docker-Architecture</a:t>
            </a:r>
            <a:endParaRPr lang="en-US" sz="4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321" y="990600"/>
            <a:ext cx="9418320" cy="5181600"/>
          </a:xfrm>
        </p:spPr>
      </p:pic>
    </p:spTree>
    <p:extLst>
      <p:ext uri="{BB962C8B-B14F-4D97-AF65-F5344CB8AC3E}">
        <p14:creationId xmlns:p14="http://schemas.microsoft.com/office/powerpoint/2010/main" val="1719453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Docker Editions</a:t>
            </a:r>
            <a:endParaRPr lang="en-US" sz="4000" dirty="0"/>
          </a:p>
        </p:txBody>
      </p:sp>
      <p:sp>
        <p:nvSpPr>
          <p:cNvPr id="3" name="Content Placeholder 2"/>
          <p:cNvSpPr>
            <a:spLocks noGrp="1"/>
          </p:cNvSpPr>
          <p:nvPr>
            <p:ph idx="1"/>
          </p:nvPr>
        </p:nvSpPr>
        <p:spPr/>
        <p:txBody>
          <a:bodyPr>
            <a:norm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Learn about the various (dozen+) Editions of Docker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Learn which to use for this course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Learn Docker CE vs. EE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Learn Stable vs. Edge releases</a:t>
            </a:r>
          </a:p>
        </p:txBody>
      </p:sp>
    </p:spTree>
    <p:extLst>
      <p:ext uri="{BB962C8B-B14F-4D97-AF65-F5344CB8AC3E}">
        <p14:creationId xmlns:p14="http://schemas.microsoft.com/office/powerpoint/2010/main" val="940979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Docker Editions at </a:t>
            </a:r>
            <a:r>
              <a:rPr lang="en-US" sz="4000" dirty="0" err="1"/>
              <a:t>store.docker.com</a:t>
            </a:r>
            <a:endParaRPr lang="en-US" sz="4000" dirty="0"/>
          </a:p>
        </p:txBody>
      </p:sp>
      <p:sp>
        <p:nvSpPr>
          <p:cNvPr id="3" name="Content Placeholder 2"/>
          <p:cNvSpPr>
            <a:spLocks noGrp="1"/>
          </p:cNvSpPr>
          <p:nvPr>
            <p:ph idx="1"/>
          </p:nvPr>
        </p:nvSpPr>
        <p:spPr/>
        <p:txBody>
          <a:bodyPr>
            <a:noAutofit/>
          </a:bodyPr>
          <a:lstStyle/>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is no longer just a "container runtime"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moves fast, it matters how you install it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CE (Community Edition)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Three major types of installs: Direct, Mac/Win, Cloud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Linux (different per distro) (don’t use default package)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Windows (or legacy Docker Toolbox)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Mac (or legacy Docker Toolbox) (don’t use brew) </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AWS/Azure/Google</a:t>
            </a:r>
          </a:p>
        </p:txBody>
      </p:sp>
    </p:spTree>
    <p:extLst>
      <p:ext uri="{BB962C8B-B14F-4D97-AF65-F5344CB8AC3E}">
        <p14:creationId xmlns:p14="http://schemas.microsoft.com/office/powerpoint/2010/main" val="1815767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CE vs. EE, Stable vs. Edge</a:t>
            </a:r>
          </a:p>
        </p:txBody>
      </p:sp>
      <p:sp>
        <p:nvSpPr>
          <p:cNvPr id="3" name="Content Placeholder 2"/>
          <p:cNvSpPr>
            <a:spLocks noGrp="1"/>
          </p:cNvSpPr>
          <p:nvPr>
            <p:ph idx="1"/>
          </p:nvPr>
        </p:nvSpPr>
        <p:spPr/>
        <p:txBody>
          <a:bodyPr>
            <a:normAutofit lnSpcReduction="10000"/>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CE (free) vs. Docker EE (paid)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EE = Enterprise Edition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EE = Support + extra products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EE = Certified on specific platforms </a:t>
            </a:r>
          </a:p>
          <a:p>
            <a:r>
              <a:rPr lang="en-US" sz="2800" cap="all" dirty="0" err="1"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docker.com</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/pricing</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Edge (beta) released monthly, Stable quarterly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Edge gets new features first, but only supported for a month</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Stable rolls in three months of Edge features, EE supported longer</a:t>
            </a:r>
          </a:p>
        </p:txBody>
      </p:sp>
    </p:spTree>
    <p:extLst>
      <p:ext uri="{BB962C8B-B14F-4D97-AF65-F5344CB8AC3E}">
        <p14:creationId xmlns:p14="http://schemas.microsoft.com/office/powerpoint/2010/main" val="884010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79832"/>
            <a:ext cx="10058400" cy="734568"/>
          </a:xfrm>
        </p:spPr>
        <p:txBody>
          <a:bodyPr>
            <a:normAutofit/>
          </a:bodyPr>
          <a:lstStyle/>
          <a:p>
            <a:pPr algn="ctr"/>
            <a:r>
              <a:rPr lang="en-US" sz="4000" dirty="0" smtClean="0"/>
              <a:t>Continued</a:t>
            </a:r>
            <a:r>
              <a:rPr lang="mr-IN" sz="4000" dirty="0" smtClean="0"/>
              <a:t>…</a:t>
            </a:r>
            <a:endParaRPr lang="en-US" sz="4000" dirty="0"/>
          </a:p>
        </p:txBody>
      </p:sp>
      <p:pic>
        <p:nvPicPr>
          <p:cNvPr id="4" name="Content Placeholder 3"/>
          <p:cNvPicPr>
            <a:picLocks noGrp="1" noChangeAspect="1"/>
          </p:cNvPicPr>
          <p:nvPr>
            <p:ph idx="1"/>
          </p:nvPr>
        </p:nvPicPr>
        <p:blipFill>
          <a:blip r:embed="rId2"/>
          <a:stretch>
            <a:fillRect/>
          </a:stretch>
        </p:blipFill>
        <p:spPr>
          <a:xfrm>
            <a:off x="1069975" y="1696641"/>
            <a:ext cx="10058400" cy="3693318"/>
          </a:xfrm>
          <a:prstGeom prst="rect">
            <a:avLst/>
          </a:prstGeom>
        </p:spPr>
      </p:pic>
    </p:spTree>
    <p:extLst>
      <p:ext uri="{BB962C8B-B14F-4D97-AF65-F5344CB8AC3E}">
        <p14:creationId xmlns:p14="http://schemas.microsoft.com/office/powerpoint/2010/main" val="1785656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smtClean="0"/>
              <a:t>DOCKER Installations</a:t>
            </a:r>
            <a:endParaRPr lang="en-US" sz="4000" dirty="0"/>
          </a:p>
        </p:txBody>
      </p:sp>
    </p:spTree>
    <p:extLst>
      <p:ext uri="{BB962C8B-B14F-4D97-AF65-F5344CB8AC3E}">
        <p14:creationId xmlns:p14="http://schemas.microsoft.com/office/powerpoint/2010/main" val="1842741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01040"/>
          </a:xfrm>
        </p:spPr>
        <p:txBody>
          <a:bodyPr>
            <a:normAutofit/>
          </a:bodyPr>
          <a:lstStyle/>
          <a:p>
            <a:pPr algn="ctr"/>
            <a:r>
              <a:rPr lang="en-US" sz="4000" dirty="0" smtClean="0"/>
              <a:t>Installation on windows Server 2016</a:t>
            </a:r>
            <a:endParaRPr lang="en-US" sz="4000" dirty="0"/>
          </a:p>
        </p:txBody>
      </p:sp>
      <p:sp>
        <p:nvSpPr>
          <p:cNvPr id="3" name="Content Placeholder 2"/>
          <p:cNvSpPr>
            <a:spLocks noGrp="1"/>
          </p:cNvSpPr>
          <p:nvPr>
            <p:ph idx="1"/>
          </p:nvPr>
        </p:nvSpPr>
        <p:spPr>
          <a:xfrm>
            <a:off x="1069848" y="1203960"/>
            <a:ext cx="10058400" cy="4968240"/>
          </a:xfrm>
        </p:spPr>
        <p:txBody>
          <a:bodyPr>
            <a:no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Windows Server 2016 supports native Windows Containers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Windows” runs on Win 2016 but not required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Only do this for when you run Win 2016 locally for dev/test. NOT for prod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No options for previous Windows Server versions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Hyper-V can still run Linux VM's (that can run Docker) just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fine.</a:t>
            </a:r>
          </a:p>
          <a:p>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Follow Documentation for Installation steps(Given in resources)</a:t>
            </a: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454153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01040"/>
          </a:xfrm>
        </p:spPr>
        <p:txBody>
          <a:bodyPr>
            <a:normAutofit/>
          </a:bodyPr>
          <a:lstStyle/>
          <a:p>
            <a:pPr algn="ctr"/>
            <a:r>
              <a:rPr lang="en-US" sz="4000" dirty="0" smtClean="0"/>
              <a:t>Installation on windows 10(PRO/ENT)</a:t>
            </a:r>
            <a:endParaRPr lang="en-US" sz="4000" dirty="0"/>
          </a:p>
        </p:txBody>
      </p:sp>
      <p:sp>
        <p:nvSpPr>
          <p:cNvPr id="3" name="Content Placeholder 2"/>
          <p:cNvSpPr>
            <a:spLocks noGrp="1"/>
          </p:cNvSpPr>
          <p:nvPr>
            <p:ph idx="1"/>
          </p:nvPr>
        </p:nvSpPr>
        <p:spPr>
          <a:xfrm>
            <a:off x="1069848" y="1203960"/>
            <a:ext cx="10058400" cy="4968240"/>
          </a:xfrm>
        </p:spPr>
        <p:txBody>
          <a:bodyPr>
            <a:no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Use Docker for Windows, from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store.docker.com</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More features then just a Linux VM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Uses Hyper-V with tiny Linux VM for Linux Containers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PowerShell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native</a:t>
            </a: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2140181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01040"/>
          </a:xfrm>
        </p:spPr>
        <p:txBody>
          <a:bodyPr>
            <a:normAutofit/>
          </a:bodyPr>
          <a:lstStyle/>
          <a:p>
            <a:pPr algn="ctr"/>
            <a:r>
              <a:rPr lang="en-US" sz="4000" dirty="0" smtClean="0"/>
              <a:t>Installation on windows 7/8 and 10 Home</a:t>
            </a:r>
            <a:endParaRPr lang="en-US" sz="4000" dirty="0"/>
          </a:p>
        </p:txBody>
      </p:sp>
      <p:sp>
        <p:nvSpPr>
          <p:cNvPr id="3" name="Content Placeholder 2"/>
          <p:cNvSpPr>
            <a:spLocks noGrp="1"/>
          </p:cNvSpPr>
          <p:nvPr>
            <p:ph idx="1"/>
          </p:nvPr>
        </p:nvSpPr>
        <p:spPr>
          <a:xfrm>
            <a:off x="1069848" y="1203960"/>
            <a:ext cx="10058400" cy="4968240"/>
          </a:xfrm>
        </p:spPr>
        <p:txBody>
          <a:bodyPr>
            <a:no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Use Docker Toolbox, not as fancy as Docker for Windows</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Like others, download at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store.docker.com</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Runs a tiny Linux VM in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VirtualBox</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via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-machine</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Uses a bash shell to make it more like Linux/Mac options</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Does not support Windows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Containers</a:t>
            </a: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706738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0"/>
            <a:ext cx="7729728" cy="1757363"/>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smtClean="0"/>
              <a:t>Monolithic challenges</a:t>
            </a:r>
            <a:endParaRPr lang="en-US" dirty="0"/>
          </a:p>
        </p:txBody>
      </p:sp>
      <p:sp>
        <p:nvSpPr>
          <p:cNvPr id="3" name="Content Placeholder 2"/>
          <p:cNvSpPr>
            <a:spLocks noGrp="1"/>
          </p:cNvSpPr>
          <p:nvPr>
            <p:ph idx="1"/>
          </p:nvPr>
        </p:nvSpPr>
        <p:spPr>
          <a:xfrm>
            <a:off x="2231136" y="2900363"/>
            <a:ext cx="7729728" cy="2839664"/>
          </a:xfrm>
        </p:spPr>
        <p:txBody>
          <a:bodyPr>
            <a:normAutofit/>
          </a:bodyPr>
          <a:lstStyle/>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Agility</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Scalability</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Fault Tolerance</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Longer Release Period</a:t>
            </a: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Unreliable</a:t>
            </a:r>
          </a:p>
          <a:p>
            <a:endParaRPr lang="en-US" sz="49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8351182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582168"/>
          </a:xfrm>
        </p:spPr>
        <p:txBody>
          <a:bodyPr>
            <a:noAutofit/>
          </a:bodyPr>
          <a:lstStyle/>
          <a:p>
            <a:pPr algn="ctr"/>
            <a:r>
              <a:rPr lang="en-US" sz="4000" dirty="0" smtClean="0"/>
              <a:t>Installation on MAC</a:t>
            </a:r>
            <a:endParaRPr lang="en-US" sz="4000" dirty="0"/>
          </a:p>
        </p:txBody>
      </p:sp>
      <p:sp>
        <p:nvSpPr>
          <p:cNvPr id="3" name="Content Placeholder 2"/>
          <p:cNvSpPr>
            <a:spLocks noGrp="1"/>
          </p:cNvSpPr>
          <p:nvPr>
            <p:ph idx="1"/>
          </p:nvPr>
        </p:nvSpPr>
        <p:spPr>
          <a:xfrm>
            <a:off x="1069848" y="582168"/>
            <a:ext cx="10058400" cy="5590032"/>
          </a:xfrm>
        </p:spPr>
        <p:txBody>
          <a:bodyPr>
            <a:normAutofit/>
          </a:bodyPr>
          <a:lstStyle/>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for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Mac:</a:t>
            </a:r>
          </a:p>
          <a:p>
            <a:pPr>
              <a:spcBef>
                <a:spcPct val="0"/>
              </a:spcBef>
            </a:pPr>
            <a:endPar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buFont typeface="Wingdings" charset="2"/>
              <a:buChar char="Ø"/>
            </a:pP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Requires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Yosemite 10.10.3 (2014 release) </a:t>
            </a:r>
          </a:p>
          <a:p>
            <a:pPr>
              <a:spcBef>
                <a:spcPct val="0"/>
              </a:spcBef>
              <a:buFont typeface="Wingdings" charset="2"/>
              <a:buChar char="Ø"/>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Yosemite works with 2007-2008 Mac's and newer </a:t>
            </a:r>
            <a:endPar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buFont typeface="Wingdings" charset="2"/>
              <a:buChar char="Ø"/>
            </a:pP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Toolbox:</a:t>
            </a:r>
          </a:p>
          <a:p>
            <a:pPr>
              <a:spcBef>
                <a:spcPct val="0"/>
              </a:spcBef>
              <a:buFont typeface="Wingdings" charset="2"/>
              <a:buChar char="Ø"/>
            </a:pP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For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Snow Leopard, Lion, Mountain Lion (10.6-10.8) </a:t>
            </a:r>
            <a:endPar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buFont typeface="Wingdings" charset="2"/>
              <a:buChar char="Ø"/>
            </a:pP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in a Linux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VM:</a:t>
            </a:r>
          </a:p>
          <a:p>
            <a:pPr>
              <a:spcBef>
                <a:spcPct val="0"/>
              </a:spcBef>
            </a:pPr>
            <a:endPar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in a Windows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VM:</a:t>
            </a: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buFont typeface="Wingdings" charset="2"/>
              <a:buChar char="Ø"/>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Not usually possible, only works with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Vmware</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Fusion </a:t>
            </a:r>
            <a:endPar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buFont typeface="Wingdings" charset="2"/>
              <a:buChar char="Ø"/>
            </a:pP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9712709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2400"/>
            <a:ext cx="10058400" cy="615696"/>
          </a:xfrm>
        </p:spPr>
        <p:txBody>
          <a:bodyPr>
            <a:noAutofit/>
          </a:bodyPr>
          <a:lstStyle/>
          <a:p>
            <a:pPr algn="ctr"/>
            <a:r>
              <a:rPr lang="en-US" sz="4000" dirty="0" smtClean="0"/>
              <a:t>Installation on Linux</a:t>
            </a:r>
            <a:endParaRPr lang="en-US" sz="4000" dirty="0"/>
          </a:p>
        </p:txBody>
      </p:sp>
      <p:sp>
        <p:nvSpPr>
          <p:cNvPr id="3" name="Content Placeholder 2"/>
          <p:cNvSpPr>
            <a:spLocks noGrp="1"/>
          </p:cNvSpPr>
          <p:nvPr>
            <p:ph idx="1"/>
          </p:nvPr>
        </p:nvSpPr>
        <p:spPr>
          <a:xfrm>
            <a:off x="1069848" y="768096"/>
            <a:ext cx="10058400" cy="5404104"/>
          </a:xfrm>
        </p:spPr>
        <p:txBody>
          <a:bodyPr>
            <a:noAutofit/>
          </a:bodyPr>
          <a:lstStyle/>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Easiest install/setup, best native experience </a:t>
            </a:r>
            <a:endParaRPr lang="en-US" sz="24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Three main ways to install: script, store, or </a:t>
            </a: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-machine </a:t>
            </a:r>
            <a:endParaRPr lang="en-US" sz="24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get.docker.com</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script (latest Edge release) </a:t>
            </a:r>
          </a:p>
          <a:p>
            <a:pPr marL="0" indent="0">
              <a:spcBef>
                <a:spcPct val="0"/>
              </a:spcBef>
              <a:buNone/>
            </a:pPr>
            <a:r>
              <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curl -</a:t>
            </a:r>
            <a:r>
              <a:rPr lang="en-US" sz="2400" i="1"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sSL</a:t>
            </a:r>
            <a:r>
              <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https://</a:t>
            </a:r>
            <a:r>
              <a:rPr lang="en-US" sz="2400" i="1"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get.docker.com</a:t>
            </a:r>
            <a:r>
              <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 </a:t>
            </a:r>
            <a:r>
              <a:rPr lang="en-US" sz="2400" i="1"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sh</a:t>
            </a:r>
            <a:r>
              <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a:t>
            </a:r>
            <a:endParaRPr lang="en-US" sz="2400" i="1"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marL="0" indent="0">
              <a:spcBef>
                <a:spcPct val="0"/>
              </a:spcBef>
              <a:buNone/>
            </a:pPr>
            <a:endParaRPr lang="en-US" sz="2400" i="1"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store.docker.com</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has instructions for each distro </a:t>
            </a:r>
            <a:endParaRPr lang="en-US" sz="24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RHEL officially only supports Docker EE (paid), but CentOS will work </a:t>
            </a:r>
            <a:endParaRPr lang="en-US" sz="24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Installing in a VM, Cloud Instance, all are the same process </a:t>
            </a:r>
            <a:endParaRPr lang="en-US" sz="24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May not work for unlisted distros (Amazon Linux, </a:t>
            </a: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Linode</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Linux, etc.) </a:t>
            </a:r>
            <a:endParaRPr lang="en-US" sz="24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endPar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spcBef>
                <a:spcPct val="0"/>
              </a:spcBef>
            </a:pP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Don't use pre-installed setups (Digital Ocean, </a:t>
            </a:r>
            <a:r>
              <a:rPr lang="en-US" sz="24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Linode</a:t>
            </a:r>
            <a:r>
              <a:rPr lang="en-US" sz="24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etc.)</a:t>
            </a:r>
          </a:p>
        </p:txBody>
      </p:sp>
    </p:spTree>
    <p:extLst>
      <p:ext uri="{BB962C8B-B14F-4D97-AF65-F5344CB8AC3E}">
        <p14:creationId xmlns:p14="http://schemas.microsoft.com/office/powerpoint/2010/main" val="1837122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smtClean="0"/>
              <a:t>DOCKER Containers-Lab</a:t>
            </a:r>
            <a:endParaRPr lang="en-US" sz="4000" dirty="0"/>
          </a:p>
        </p:txBody>
      </p:sp>
    </p:spTree>
    <p:extLst>
      <p:ext uri="{BB962C8B-B14F-4D97-AF65-F5344CB8AC3E}">
        <p14:creationId xmlns:p14="http://schemas.microsoft.com/office/powerpoint/2010/main" val="8086299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70560"/>
          </a:xfrm>
        </p:spPr>
        <p:txBody>
          <a:bodyPr>
            <a:normAutofit/>
          </a:bodyPr>
          <a:lstStyle/>
          <a:p>
            <a:pPr algn="ctr"/>
            <a:r>
              <a:rPr lang="en-US" sz="4000" dirty="0" smtClean="0"/>
              <a:t>Docker-Commands</a:t>
            </a:r>
            <a:endParaRPr lang="en-US" sz="4000" dirty="0"/>
          </a:p>
        </p:txBody>
      </p:sp>
      <p:sp>
        <p:nvSpPr>
          <p:cNvPr id="3" name="Content Placeholder 2"/>
          <p:cNvSpPr>
            <a:spLocks noGrp="1"/>
          </p:cNvSpPr>
          <p:nvPr>
            <p:ph idx="1"/>
          </p:nvPr>
        </p:nvSpPr>
        <p:spPr>
          <a:xfrm>
            <a:off x="3002280" y="3901440"/>
            <a:ext cx="7775448" cy="30327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 name="Rectangle 3"/>
          <p:cNvSpPr>
            <a:spLocks noChangeArrowheads="1"/>
          </p:cNvSpPr>
          <p:nvPr/>
        </p:nvSpPr>
        <p:spPr bwMode="auto">
          <a:xfrm>
            <a:off x="2233814" y="908518"/>
            <a:ext cx="76975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smtClean="0">
                <a:latin typeface="Arial" charset="0"/>
              </a:rPr>
              <a:t>docker version</a:t>
            </a:r>
            <a:r>
              <a:rPr lang="en-US" altLang="en-US" b="1" dirty="0">
                <a:latin typeface="Arial" charset="0"/>
              </a:rPr>
              <a:t> </a:t>
            </a:r>
            <a:r>
              <a:rPr lang="en-US" altLang="en-US" dirty="0" smtClean="0">
                <a:latin typeface="Arial" charset="0"/>
              </a:rPr>
              <a:t>: Displays the version of docker client and server daemon</a:t>
            </a:r>
            <a:r>
              <a:rPr kumimoji="0" lang="en-US" altLang="en-US" sz="1800" b="0" i="0" u="none" strike="noStrike" cap="none" normalizeH="0" baseline="0" dirty="0" smtClean="0">
                <a:ln>
                  <a:noFill/>
                </a:ln>
                <a:solidFill>
                  <a:schemeClr val="tx1"/>
                </a:solidFill>
                <a:effectLst/>
                <a:latin typeface="Arial" charset="0"/>
              </a:rPr>
              <a:t> </a:t>
            </a:r>
            <a:endParaRPr kumimoji="0" lang="en-US" altLang="en-US" sz="7300" b="0" i="0" u="none" strike="noStrike" cap="none" normalizeH="0" baseline="0" dirty="0">
              <a:ln>
                <a:noFill/>
              </a:ln>
              <a:solidFill>
                <a:schemeClr val="tx1"/>
              </a:solidFill>
              <a:effectLst/>
              <a:latin typeface="Arial"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1515808"/>
            <a:ext cx="7683500" cy="4237292"/>
          </a:xfrm>
          <a:prstGeom prst="rect">
            <a:avLst/>
          </a:prstGeom>
          <a:ln>
            <a:solidFill>
              <a:schemeClr val="tx1"/>
            </a:solidFill>
          </a:ln>
        </p:spPr>
      </p:pic>
    </p:spTree>
    <p:extLst>
      <p:ext uri="{BB962C8B-B14F-4D97-AF65-F5344CB8AC3E}">
        <p14:creationId xmlns:p14="http://schemas.microsoft.com/office/powerpoint/2010/main" val="483666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70560"/>
          </a:xfrm>
        </p:spPr>
        <p:txBody>
          <a:bodyPr>
            <a:normAutofit/>
          </a:bodyPr>
          <a:lstStyle/>
          <a:p>
            <a:pPr algn="ctr"/>
            <a:r>
              <a:rPr lang="en-US" sz="4000" dirty="0" smtClean="0"/>
              <a:t>Docker-Commands</a:t>
            </a:r>
            <a:endParaRPr lang="en-US" sz="4000" dirty="0"/>
          </a:p>
        </p:txBody>
      </p:sp>
      <p:sp>
        <p:nvSpPr>
          <p:cNvPr id="3" name="Content Placeholder 2"/>
          <p:cNvSpPr>
            <a:spLocks noGrp="1"/>
          </p:cNvSpPr>
          <p:nvPr>
            <p:ph idx="1"/>
          </p:nvPr>
        </p:nvSpPr>
        <p:spPr>
          <a:xfrm>
            <a:off x="3002280" y="3901440"/>
            <a:ext cx="7775448" cy="30327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 name="Rectangle 3"/>
          <p:cNvSpPr>
            <a:spLocks noChangeArrowheads="1"/>
          </p:cNvSpPr>
          <p:nvPr/>
        </p:nvSpPr>
        <p:spPr bwMode="auto">
          <a:xfrm>
            <a:off x="272662" y="809059"/>
            <a:ext cx="35830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b="1" dirty="0" smtClean="0">
                <a:latin typeface="Arial" charset="0"/>
              </a:rPr>
              <a:t>docker info</a:t>
            </a:r>
            <a:r>
              <a:rPr lang="en-US" altLang="en-US" dirty="0" smtClean="0">
                <a:latin typeface="Arial" charset="0"/>
              </a:rPr>
              <a:t>: Displays the docker end to end information</a:t>
            </a:r>
            <a:endParaRPr kumimoji="0" lang="en-US" altLang="en-US" sz="7300" b="0" i="0" u="none" strike="noStrike" cap="none" normalizeH="0" baseline="0" dirty="0">
              <a:ln>
                <a:noFill/>
              </a:ln>
              <a:solidFill>
                <a:schemeClr val="tx1"/>
              </a:solidFill>
              <a:effectLst/>
              <a:latin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540" y="670560"/>
            <a:ext cx="5699894" cy="6187440"/>
          </a:xfrm>
          <a:prstGeom prst="rect">
            <a:avLst/>
          </a:prstGeom>
        </p:spPr>
      </p:pic>
    </p:spTree>
    <p:extLst>
      <p:ext uri="{BB962C8B-B14F-4D97-AF65-F5344CB8AC3E}">
        <p14:creationId xmlns:p14="http://schemas.microsoft.com/office/powerpoint/2010/main" val="19341642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54608"/>
          </a:xfrm>
        </p:spPr>
        <p:txBody>
          <a:bodyPr>
            <a:normAutofit/>
          </a:bodyPr>
          <a:lstStyle/>
          <a:p>
            <a:pPr algn="ctr"/>
            <a:r>
              <a:rPr lang="en-US" sz="4000" dirty="0" smtClean="0"/>
              <a:t>Image VS container</a:t>
            </a:r>
            <a:endParaRPr lang="en-US" sz="4000" dirty="0"/>
          </a:p>
        </p:txBody>
      </p:sp>
      <p:sp>
        <p:nvSpPr>
          <p:cNvPr id="3" name="Content Placeholder 2"/>
          <p:cNvSpPr>
            <a:spLocks noGrp="1"/>
          </p:cNvSpPr>
          <p:nvPr>
            <p:ph idx="1"/>
          </p:nvPr>
        </p:nvSpPr>
        <p:spPr>
          <a:xfrm>
            <a:off x="1069848" y="1432560"/>
            <a:ext cx="10058400" cy="4739640"/>
          </a:xfrm>
        </p:spPr>
        <p:txBody>
          <a:bodyPr>
            <a:normAutofit/>
          </a:bodyPr>
          <a:lstStyle/>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An Image is the application we want to run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A Container is an instance of that image running as a process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You can have many containers running off the same image </a:t>
            </a:r>
          </a:p>
          <a:p>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In this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LAB image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will be the Nginx web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server</a:t>
            </a:r>
          </a:p>
          <a:p>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Docker's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default image "registry" is called Docker Hub </a:t>
            </a:r>
            <a:r>
              <a:rPr lang="en-US" sz="2800" dirty="0"/>
              <a:t>(</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hub.docker.com</a:t>
            </a:r>
            <a:r>
              <a:rPr lang="en-US" sz="2800" dirty="0"/>
              <a:t>)</a:t>
            </a: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21007250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551688"/>
          </a:xfrm>
        </p:spPr>
        <p:txBody>
          <a:bodyPr>
            <a:noAutofit/>
          </a:bodyPr>
          <a:lstStyle/>
          <a:p>
            <a:pPr algn="ctr"/>
            <a:r>
              <a:rPr lang="en-US" sz="4000" dirty="0" smtClean="0"/>
              <a:t>Apache container</a:t>
            </a:r>
            <a:endParaRPr lang="en-US" sz="4000" dirty="0"/>
          </a:p>
        </p:txBody>
      </p:sp>
      <p:sp>
        <p:nvSpPr>
          <p:cNvPr id="3" name="Content Placeholder 2"/>
          <p:cNvSpPr>
            <a:spLocks noGrp="1"/>
          </p:cNvSpPr>
          <p:nvPr>
            <p:ph idx="1"/>
          </p:nvPr>
        </p:nvSpPr>
        <p:spPr>
          <a:xfrm>
            <a:off x="1069848" y="1237488"/>
            <a:ext cx="10058400" cy="4050792"/>
          </a:xfrm>
        </p:spPr>
        <p:txBody>
          <a:bodyPr>
            <a:normAutofit/>
          </a:bodyPr>
          <a:lstStyle/>
          <a:p>
            <a:pPr marL="0" lvl="0" indent="0">
              <a:lnSpc>
                <a:spcPct val="100000"/>
              </a:lnSpc>
              <a:spcBef>
                <a:spcPts val="0"/>
              </a:spcBef>
              <a:buClrTx/>
              <a:buSzTx/>
              <a:buNone/>
            </a:pPr>
            <a:r>
              <a:rPr lang="en-US" sz="2800" b="1" dirty="0"/>
              <a:t>docker container run --publish 80:80 </a:t>
            </a:r>
            <a:r>
              <a:rPr lang="en-US" sz="2800" b="1" dirty="0" err="1" smtClean="0"/>
              <a:t>httpd</a:t>
            </a:r>
            <a:endParaRPr lang="en-US" sz="2800" b="1" dirty="0" smtClean="0"/>
          </a:p>
          <a:p>
            <a:pPr marL="0" lvl="0" indent="0">
              <a:lnSpc>
                <a:spcPct val="100000"/>
              </a:lnSpc>
              <a:spcBef>
                <a:spcPts val="0"/>
              </a:spcBef>
              <a:buClrTx/>
              <a:buSzTx/>
              <a:buNone/>
            </a:pPr>
            <a:endParaRPr lang="en-US" sz="2800" dirty="0"/>
          </a:p>
          <a:p>
            <a:pPr marL="0" lvl="0" indent="0">
              <a:lnSpc>
                <a:spcPct val="100000"/>
              </a:lnSpc>
              <a:spcBef>
                <a:spcPts val="0"/>
              </a:spcBef>
              <a:buClrTx/>
              <a:buSzTx/>
              <a:buNone/>
            </a:pPr>
            <a:endParaRPr lang="en-US" sz="2800" dirty="0" smtClean="0"/>
          </a:p>
          <a:p>
            <a:pPr marL="457200" lvl="0" indent="-457200">
              <a:lnSpc>
                <a:spcPct val="100000"/>
              </a:lnSpc>
              <a:spcBef>
                <a:spcPts val="0"/>
              </a:spcBef>
              <a:buClrTx/>
              <a:buSzTx/>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Downloaded image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httpd</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from Docker Hub </a:t>
            </a:r>
          </a:p>
          <a:p>
            <a:pPr marL="457200" lvl="0" indent="-457200">
              <a:lnSpc>
                <a:spcPct val="100000"/>
              </a:lnSpc>
              <a:spcBef>
                <a:spcPts val="0"/>
              </a:spcBef>
              <a:buClrTx/>
              <a:buSzTx/>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Started a new container from that image </a:t>
            </a:r>
          </a:p>
          <a:p>
            <a:pPr marL="457200" lvl="0" indent="-457200">
              <a:lnSpc>
                <a:spcPct val="100000"/>
              </a:lnSpc>
              <a:spcBef>
                <a:spcPts val="0"/>
              </a:spcBef>
              <a:buClrTx/>
              <a:buSzTx/>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Opened port 80 on the host IP </a:t>
            </a:r>
          </a:p>
          <a:p>
            <a:pPr marL="457200" lvl="0" indent="-457200">
              <a:lnSpc>
                <a:spcPct val="100000"/>
              </a:lnSpc>
              <a:spcBef>
                <a:spcPts val="0"/>
              </a:spcBef>
              <a:buClrTx/>
              <a:buSzTx/>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Routes that </a:t>
            </a:r>
            <a:r>
              <a:rPr lang="en-US" sz="2800" cap="all" dirty="0" smtClean="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traffic </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to the container IP, port 80</a:t>
            </a:r>
          </a:p>
        </p:txBody>
      </p:sp>
    </p:spTree>
    <p:extLst>
      <p:ext uri="{BB962C8B-B14F-4D97-AF65-F5344CB8AC3E}">
        <p14:creationId xmlns:p14="http://schemas.microsoft.com/office/powerpoint/2010/main" val="3008969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34568"/>
          </a:xfrm>
        </p:spPr>
        <p:txBody>
          <a:bodyPr>
            <a:normAutofit/>
          </a:bodyPr>
          <a:lstStyle/>
          <a:p>
            <a:pPr algn="ctr"/>
            <a:r>
              <a:rPr lang="en-US" sz="4000" dirty="0"/>
              <a:t>What happens in 'docker container run'</a:t>
            </a:r>
          </a:p>
        </p:txBody>
      </p:sp>
      <p:sp>
        <p:nvSpPr>
          <p:cNvPr id="3" name="Content Placeholder 2"/>
          <p:cNvSpPr>
            <a:spLocks noGrp="1"/>
          </p:cNvSpPr>
          <p:nvPr>
            <p:ph idx="1"/>
          </p:nvPr>
        </p:nvSpPr>
        <p:spPr>
          <a:xfrm>
            <a:off x="1069848" y="1844040"/>
            <a:ext cx="10058400" cy="4328160"/>
          </a:xfrm>
        </p:spPr>
        <p:txBody>
          <a:bodyPr>
            <a:noAutofit/>
          </a:bodyPr>
          <a:lstStyle/>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Looks for that image locally in image cache, doesn't find anything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Then looks in remote image repository (defaults to Docker Hub)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Downloads the latest version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nginx:latest</a:t>
            </a: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by default)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Creates new container based on that image and prepares to start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Gives it a virtual IP on a private network inside docker engine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Opens up port 80 on host and forwards to port 80 in container </a:t>
            </a:r>
          </a:p>
          <a:p>
            <a:pPr marL="457200" indent="-457200">
              <a:buAutoNum type="arabicPeriod"/>
            </a:pPr>
            <a:r>
              <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Starts container by using the CMD in the image </a:t>
            </a:r>
            <a:r>
              <a:rPr lang="en-US" sz="2800" cap="all" dirty="0" err="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Dockerfile</a:t>
            </a:r>
            <a:endParaRPr lang="en-US" sz="28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802865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21920"/>
            <a:ext cx="10058400" cy="746760"/>
          </a:xfrm>
        </p:spPr>
        <p:txBody>
          <a:bodyPr>
            <a:normAutofit/>
          </a:bodyPr>
          <a:lstStyle/>
          <a:p>
            <a:pPr algn="ctr"/>
            <a:r>
              <a:rPr lang="en-US" sz="4000" dirty="0"/>
              <a:t>Example Of Changing The Defaults</a:t>
            </a:r>
          </a:p>
        </p:txBody>
      </p:sp>
      <p:sp>
        <p:nvSpPr>
          <p:cNvPr id="3" name="Content Placeholder 2"/>
          <p:cNvSpPr>
            <a:spLocks noGrp="1"/>
          </p:cNvSpPr>
          <p:nvPr>
            <p:ph idx="1"/>
          </p:nvPr>
        </p:nvSpPr>
        <p:spPr>
          <a:xfrm>
            <a:off x="1069848" y="2148840"/>
            <a:ext cx="10058400" cy="40233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lvl="0" indent="0">
              <a:lnSpc>
                <a:spcPct val="100000"/>
              </a:lnSpc>
              <a:spcBef>
                <a:spcPts val="0"/>
              </a:spcBef>
              <a:buClrTx/>
              <a:buSzTx/>
              <a:buNone/>
            </a:pPr>
            <a:r>
              <a:rPr lang="en-US" dirty="0"/>
              <a:t>docker container run --publish 8080:80 --name webhost </a:t>
            </a:r>
            <a:r>
              <a:rPr lang="en-US" dirty="0" smtClean="0"/>
              <a:t>--detach </a:t>
            </a:r>
            <a:r>
              <a:rPr lang="en-US" dirty="0"/>
              <a:t>nginx:1.11 </a:t>
            </a:r>
            <a:r>
              <a:rPr lang="en-US" dirty="0" err="1"/>
              <a:t>nginx</a:t>
            </a:r>
            <a:r>
              <a:rPr lang="en-US" dirty="0"/>
              <a:t> </a:t>
            </a:r>
            <a:r>
              <a:rPr lang="mr-IN" dirty="0" smtClean="0"/>
              <a:t>–</a:t>
            </a:r>
            <a:r>
              <a:rPr lang="en-US" dirty="0" smtClean="0"/>
              <a:t>T</a:t>
            </a:r>
          </a:p>
          <a:p>
            <a:pPr marL="0" lvl="0" indent="0">
              <a:lnSpc>
                <a:spcPct val="100000"/>
              </a:lnSpc>
              <a:spcBef>
                <a:spcPts val="0"/>
              </a:spcBef>
              <a:buClrTx/>
              <a:buSzTx/>
              <a:buNone/>
            </a:pPr>
            <a:endParaRPr lang="en-US" dirty="0"/>
          </a:p>
          <a:p>
            <a:pPr marL="0" lvl="0" indent="0">
              <a:lnSpc>
                <a:spcPct val="100000"/>
              </a:lnSpc>
              <a:spcBef>
                <a:spcPts val="0"/>
              </a:spcBef>
              <a:buClrTx/>
              <a:buSzTx/>
              <a:buNone/>
            </a:pPr>
            <a:r>
              <a:rPr lang="en-US" dirty="0" smtClean="0"/>
              <a:t>OR</a:t>
            </a:r>
          </a:p>
          <a:p>
            <a:pPr marL="0" lvl="0" indent="0">
              <a:lnSpc>
                <a:spcPct val="100000"/>
              </a:lnSpc>
              <a:spcBef>
                <a:spcPts val="0"/>
              </a:spcBef>
              <a:buClrTx/>
              <a:buSzTx/>
              <a:buNone/>
            </a:pPr>
            <a:endParaRPr lang="en-US" dirty="0"/>
          </a:p>
          <a:p>
            <a:pPr marL="0" lvl="0" indent="0">
              <a:lnSpc>
                <a:spcPct val="100000"/>
              </a:lnSpc>
              <a:spcBef>
                <a:spcPts val="0"/>
              </a:spcBef>
              <a:buClrTx/>
              <a:buSzTx/>
              <a:buNone/>
            </a:pPr>
            <a:r>
              <a:rPr lang="en-US" dirty="0"/>
              <a:t>docker container run </a:t>
            </a:r>
            <a:r>
              <a:rPr lang="en-US" dirty="0" smtClean="0"/>
              <a:t>-p </a:t>
            </a:r>
            <a:r>
              <a:rPr lang="en-US" dirty="0"/>
              <a:t>8080:80 --name webhost -d nginx:1.11 </a:t>
            </a:r>
            <a:r>
              <a:rPr lang="en-US" dirty="0" err="1"/>
              <a:t>nginx</a:t>
            </a:r>
            <a:r>
              <a:rPr lang="en-US" dirty="0"/>
              <a:t> -T</a:t>
            </a:r>
          </a:p>
        </p:txBody>
      </p:sp>
    </p:spTree>
    <p:extLst>
      <p:ext uri="{BB962C8B-B14F-4D97-AF65-F5344CB8AC3E}">
        <p14:creationId xmlns:p14="http://schemas.microsoft.com/office/powerpoint/2010/main" val="420849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78408"/>
          </a:xfrm>
        </p:spPr>
        <p:txBody>
          <a:bodyPr>
            <a:normAutofit/>
          </a:bodyPr>
          <a:lstStyle/>
          <a:p>
            <a:pPr algn="ctr"/>
            <a:r>
              <a:rPr lang="en-US" sz="4000" dirty="0" smtClean="0"/>
              <a:t>Mongo/MYSQL container</a:t>
            </a:r>
            <a:endParaRPr lang="en-US" sz="4000" dirty="0"/>
          </a:p>
        </p:txBody>
      </p:sp>
      <p:sp>
        <p:nvSpPr>
          <p:cNvPr id="3" name="Content Placeholder 2"/>
          <p:cNvSpPr>
            <a:spLocks noGrp="1"/>
          </p:cNvSpPr>
          <p:nvPr>
            <p:ph idx="1"/>
          </p:nvPr>
        </p:nvSpPr>
        <p:spPr>
          <a:xfrm>
            <a:off x="1069848" y="1463040"/>
            <a:ext cx="10058400" cy="4709160"/>
          </a:xfrm>
        </p:spPr>
        <p:txBody>
          <a:bodyPr/>
          <a:lstStyle/>
          <a:p>
            <a:r>
              <a:rPr lang="en-US" dirty="0" smtClean="0"/>
              <a:t>docker container run </a:t>
            </a:r>
            <a:r>
              <a:rPr lang="mr-IN" dirty="0" smtClean="0"/>
              <a:t>–</a:t>
            </a:r>
            <a:r>
              <a:rPr lang="en-US" dirty="0" smtClean="0"/>
              <a:t>name </a:t>
            </a:r>
            <a:r>
              <a:rPr lang="en-US" dirty="0" err="1" smtClean="0"/>
              <a:t>mongoDB</a:t>
            </a:r>
            <a:r>
              <a:rPr lang="en-US" dirty="0" smtClean="0"/>
              <a:t> </a:t>
            </a:r>
            <a:r>
              <a:rPr lang="mr-IN" dirty="0" smtClean="0"/>
              <a:t>–</a:t>
            </a:r>
            <a:r>
              <a:rPr lang="en-US" dirty="0" smtClean="0"/>
              <a:t>d mongo</a:t>
            </a:r>
          </a:p>
          <a:p>
            <a:endParaRPr lang="en-US" dirty="0"/>
          </a:p>
          <a:p>
            <a:r>
              <a:rPr lang="en-US" dirty="0" smtClean="0"/>
              <a:t>docker top mongo (To see the process running inside mongo container)</a:t>
            </a:r>
          </a:p>
          <a:p>
            <a:endParaRPr lang="en-US" dirty="0"/>
          </a:p>
          <a:p>
            <a:r>
              <a:rPr lang="en-US" dirty="0" smtClean="0"/>
              <a:t>Same process can be seen from host as well by below command</a:t>
            </a:r>
          </a:p>
          <a:p>
            <a:endParaRPr lang="en-US" dirty="0" smtClean="0"/>
          </a:p>
          <a:p>
            <a:r>
              <a:rPr lang="en-US" dirty="0" err="1" smtClean="0"/>
              <a:t>ps</a:t>
            </a:r>
            <a:r>
              <a:rPr lang="en-US" dirty="0" smtClean="0"/>
              <a:t> aux | grep mongo</a:t>
            </a:r>
          </a:p>
          <a:p>
            <a:endParaRPr lang="en-US" dirty="0" smtClean="0"/>
          </a:p>
          <a:p>
            <a:r>
              <a:rPr lang="en-US" sz="1800" dirty="0" smtClean="0"/>
              <a:t>docker container run --name </a:t>
            </a:r>
            <a:r>
              <a:rPr lang="en-US" sz="1800" dirty="0" err="1" smtClean="0"/>
              <a:t>mysqlDB</a:t>
            </a:r>
            <a:r>
              <a:rPr lang="en-US" sz="1800" dirty="0" smtClean="0"/>
              <a:t> --</a:t>
            </a:r>
            <a:r>
              <a:rPr lang="en-US" sz="1800" dirty="0" err="1" smtClean="0"/>
              <a:t>env</a:t>
            </a:r>
            <a:r>
              <a:rPr lang="en-US" sz="1800" dirty="0" smtClean="0"/>
              <a:t> MYSQL_RANDOM_ROOT_PASSWORD=yes</a:t>
            </a:r>
            <a:endParaRPr lang="en-US" sz="1800" dirty="0"/>
          </a:p>
        </p:txBody>
      </p:sp>
    </p:spTree>
    <p:extLst>
      <p:ext uri="{BB962C8B-B14F-4D97-AF65-F5344CB8AC3E}">
        <p14:creationId xmlns:p14="http://schemas.microsoft.com/office/powerpoint/2010/main" val="351744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1"/>
            <a:ext cx="7729728" cy="3807333"/>
          </a:xfrm>
        </p:spPr>
        <p:txBody>
          <a:bodyPr/>
          <a:lstStyle/>
          <a:p>
            <a:r>
              <a:rPr lang="en-US" dirty="0" smtClean="0"/>
              <a:t>What are Micro services?</a:t>
            </a:r>
            <a:endParaRPr lang="en-US" dirty="0"/>
          </a:p>
        </p:txBody>
      </p:sp>
    </p:spTree>
    <p:extLst>
      <p:ext uri="{BB962C8B-B14F-4D97-AF65-F5344CB8AC3E}">
        <p14:creationId xmlns:p14="http://schemas.microsoft.com/office/powerpoint/2010/main" val="5186983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27888"/>
          </a:xfrm>
        </p:spPr>
        <p:txBody>
          <a:bodyPr>
            <a:normAutofit fontScale="90000"/>
          </a:bodyPr>
          <a:lstStyle/>
          <a:p>
            <a:pPr algn="ctr"/>
            <a:r>
              <a:rPr lang="en-US" sz="4000" dirty="0" smtClean="0"/>
              <a:t>Assignment-1</a:t>
            </a:r>
            <a:endParaRPr lang="en-US" sz="4000" dirty="0"/>
          </a:p>
        </p:txBody>
      </p:sp>
      <p:sp>
        <p:nvSpPr>
          <p:cNvPr id="3" name="Content Placeholder 2"/>
          <p:cNvSpPr>
            <a:spLocks noGrp="1"/>
          </p:cNvSpPr>
          <p:nvPr>
            <p:ph idx="1"/>
          </p:nvPr>
        </p:nvSpPr>
        <p:spPr>
          <a:xfrm>
            <a:off x="1069848" y="1584960"/>
            <a:ext cx="10058400" cy="4587240"/>
          </a:xfrm>
        </p:spPr>
        <p:txBody>
          <a:bodyPr/>
          <a:lstStyle/>
          <a:p>
            <a:r>
              <a:rPr lang="en-US" dirty="0" smtClean="0"/>
              <a:t>Run </a:t>
            </a:r>
            <a:r>
              <a:rPr lang="en-US" dirty="0"/>
              <a:t>a </a:t>
            </a:r>
            <a:r>
              <a:rPr lang="en-US" dirty="0" err="1"/>
              <a:t>nginx</a:t>
            </a:r>
            <a:r>
              <a:rPr lang="en-US" dirty="0"/>
              <a:t>, a </a:t>
            </a:r>
            <a:r>
              <a:rPr lang="en-US" dirty="0" err="1"/>
              <a:t>mysql</a:t>
            </a:r>
            <a:r>
              <a:rPr lang="en-US" dirty="0"/>
              <a:t>, and a </a:t>
            </a:r>
            <a:r>
              <a:rPr lang="en-US" dirty="0" err="1"/>
              <a:t>httpd</a:t>
            </a:r>
            <a:r>
              <a:rPr lang="en-US" dirty="0"/>
              <a:t> (apache) server </a:t>
            </a:r>
            <a:endParaRPr lang="en-US" dirty="0" smtClean="0"/>
          </a:p>
          <a:p>
            <a:r>
              <a:rPr lang="en-US" dirty="0" smtClean="0"/>
              <a:t>Run </a:t>
            </a:r>
            <a:r>
              <a:rPr lang="en-US" dirty="0"/>
              <a:t>all of them --detached (or -d), name them with --name </a:t>
            </a:r>
            <a:endParaRPr lang="en-US" dirty="0" smtClean="0"/>
          </a:p>
          <a:p>
            <a:r>
              <a:rPr lang="en-US" dirty="0" err="1" smtClean="0"/>
              <a:t>nginx</a:t>
            </a:r>
            <a:r>
              <a:rPr lang="en-US" dirty="0" smtClean="0"/>
              <a:t> </a:t>
            </a:r>
            <a:r>
              <a:rPr lang="en-US" dirty="0"/>
              <a:t>should listen on 80:80, </a:t>
            </a:r>
            <a:r>
              <a:rPr lang="en-US" dirty="0" err="1"/>
              <a:t>httpd</a:t>
            </a:r>
            <a:r>
              <a:rPr lang="en-US" dirty="0"/>
              <a:t> on 8080:80, </a:t>
            </a:r>
            <a:r>
              <a:rPr lang="en-US" dirty="0" err="1"/>
              <a:t>mysql</a:t>
            </a:r>
            <a:r>
              <a:rPr lang="en-US" dirty="0"/>
              <a:t> on 3306:3306 </a:t>
            </a:r>
            <a:endParaRPr lang="en-US" dirty="0" smtClean="0"/>
          </a:p>
          <a:p>
            <a:r>
              <a:rPr lang="en-US" dirty="0" smtClean="0"/>
              <a:t>When </a:t>
            </a:r>
            <a:r>
              <a:rPr lang="en-US" dirty="0"/>
              <a:t>running </a:t>
            </a:r>
            <a:r>
              <a:rPr lang="en-US" dirty="0" err="1"/>
              <a:t>mysql</a:t>
            </a:r>
            <a:r>
              <a:rPr lang="en-US" dirty="0"/>
              <a:t>, use the --environment option (or -e) to pass in MYSQL_RANDOM_ROOT_PASSWORD=yes </a:t>
            </a:r>
            <a:endParaRPr lang="en-US" dirty="0" smtClean="0"/>
          </a:p>
          <a:p>
            <a:r>
              <a:rPr lang="en-US" dirty="0" smtClean="0"/>
              <a:t>Use </a:t>
            </a:r>
            <a:r>
              <a:rPr lang="en-US" dirty="0"/>
              <a:t>docker container logs on </a:t>
            </a:r>
            <a:r>
              <a:rPr lang="en-US" dirty="0" err="1"/>
              <a:t>mysql</a:t>
            </a:r>
            <a:r>
              <a:rPr lang="en-US" dirty="0"/>
              <a:t> to find the random password it created on startup </a:t>
            </a:r>
            <a:endParaRPr lang="en-US" dirty="0" smtClean="0"/>
          </a:p>
          <a:p>
            <a:r>
              <a:rPr lang="en-US" dirty="0" smtClean="0"/>
              <a:t>Clean </a:t>
            </a:r>
            <a:r>
              <a:rPr lang="en-US" dirty="0"/>
              <a:t>it all up with docker container stop and docker container </a:t>
            </a:r>
            <a:r>
              <a:rPr lang="en-US" dirty="0" err="1"/>
              <a:t>rm</a:t>
            </a:r>
            <a:r>
              <a:rPr lang="en-US" dirty="0"/>
              <a:t> (both can accept multiple names or ID's) </a:t>
            </a:r>
            <a:r>
              <a:rPr lang="en-US" dirty="0" smtClean="0"/>
              <a:t>•</a:t>
            </a:r>
          </a:p>
          <a:p>
            <a:r>
              <a:rPr lang="en-US" dirty="0" smtClean="0"/>
              <a:t>Use </a:t>
            </a:r>
            <a:r>
              <a:rPr lang="en-US" dirty="0"/>
              <a:t>docker container ls to ensure everything is correct before and after cleanup</a:t>
            </a:r>
          </a:p>
        </p:txBody>
      </p:sp>
    </p:spTree>
    <p:extLst>
      <p:ext uri="{BB962C8B-B14F-4D97-AF65-F5344CB8AC3E}">
        <p14:creationId xmlns:p14="http://schemas.microsoft.com/office/powerpoint/2010/main" val="4567832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err="1" smtClean="0"/>
              <a:t>Whats</a:t>
            </a:r>
            <a:r>
              <a:rPr lang="en-US" sz="4000" dirty="0" smtClean="0"/>
              <a:t> happening in container</a:t>
            </a:r>
            <a:endParaRPr lang="en-US" sz="4000" dirty="0"/>
          </a:p>
        </p:txBody>
      </p:sp>
      <p:sp>
        <p:nvSpPr>
          <p:cNvPr id="3" name="Content Placeholder 2"/>
          <p:cNvSpPr>
            <a:spLocks noGrp="1"/>
          </p:cNvSpPr>
          <p:nvPr>
            <p:ph idx="1"/>
          </p:nvPr>
        </p:nvSpPr>
        <p:spPr/>
        <p:txBody>
          <a:bodyPr>
            <a:normAutofit/>
          </a:bodyPr>
          <a:lstStyle/>
          <a:p>
            <a:r>
              <a:rPr lang="en-US" sz="2400" b="1" dirty="0"/>
              <a:t>docker container top </a:t>
            </a:r>
            <a:r>
              <a:rPr lang="en-US" sz="2400" dirty="0"/>
              <a:t>- process list in one container </a:t>
            </a:r>
            <a:endParaRPr lang="en-US" sz="2400" dirty="0" smtClean="0"/>
          </a:p>
          <a:p>
            <a:endParaRPr lang="en-US" sz="2400" dirty="0" smtClean="0"/>
          </a:p>
          <a:p>
            <a:r>
              <a:rPr lang="en-US" sz="2400" b="1" dirty="0" smtClean="0"/>
              <a:t>docker </a:t>
            </a:r>
            <a:r>
              <a:rPr lang="en-US" sz="2400" b="1" dirty="0"/>
              <a:t>container inspect </a:t>
            </a:r>
            <a:r>
              <a:rPr lang="en-US" sz="2400" dirty="0"/>
              <a:t>- details of one container </a:t>
            </a:r>
            <a:r>
              <a:rPr lang="en-US" sz="2400" dirty="0" err="1"/>
              <a:t>config</a:t>
            </a:r>
            <a:r>
              <a:rPr lang="en-US" sz="2400" dirty="0"/>
              <a:t> </a:t>
            </a:r>
            <a:endParaRPr lang="en-US" sz="2400" dirty="0" smtClean="0"/>
          </a:p>
          <a:p>
            <a:endParaRPr lang="en-US" sz="2400" dirty="0" smtClean="0"/>
          </a:p>
          <a:p>
            <a:r>
              <a:rPr lang="en-US" sz="2400" b="1" dirty="0" smtClean="0"/>
              <a:t>docker </a:t>
            </a:r>
            <a:r>
              <a:rPr lang="en-US" sz="2400" b="1" dirty="0"/>
              <a:t>container stats </a:t>
            </a:r>
            <a:r>
              <a:rPr lang="en-US" sz="2400" dirty="0"/>
              <a:t>- performance stats for all containers</a:t>
            </a:r>
          </a:p>
        </p:txBody>
      </p:sp>
    </p:spTree>
    <p:extLst>
      <p:ext uri="{BB962C8B-B14F-4D97-AF65-F5344CB8AC3E}">
        <p14:creationId xmlns:p14="http://schemas.microsoft.com/office/powerpoint/2010/main" val="8053341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04088"/>
          </a:xfrm>
        </p:spPr>
        <p:txBody>
          <a:bodyPr>
            <a:normAutofit/>
          </a:bodyPr>
          <a:lstStyle/>
          <a:p>
            <a:pPr algn="ctr"/>
            <a:r>
              <a:rPr lang="en-US" sz="4000" dirty="0" smtClean="0"/>
              <a:t>Getting a shell inside container</a:t>
            </a:r>
            <a:endParaRPr lang="en-US" sz="4000" dirty="0"/>
          </a:p>
        </p:txBody>
      </p:sp>
      <p:sp>
        <p:nvSpPr>
          <p:cNvPr id="3" name="Content Placeholder 2"/>
          <p:cNvSpPr>
            <a:spLocks noGrp="1"/>
          </p:cNvSpPr>
          <p:nvPr>
            <p:ph idx="1"/>
          </p:nvPr>
        </p:nvSpPr>
        <p:spPr>
          <a:xfrm>
            <a:off x="1069848" y="838200"/>
            <a:ext cx="10058400" cy="5334000"/>
          </a:xfrm>
        </p:spPr>
        <p:txBody>
          <a:bodyPr/>
          <a:lstStyle/>
          <a:p>
            <a:endParaRPr lang="en-US" dirty="0" smtClean="0"/>
          </a:p>
          <a:p>
            <a:r>
              <a:rPr lang="en-US" b="1" dirty="0"/>
              <a:t>docker container run -it </a:t>
            </a:r>
            <a:r>
              <a:rPr lang="en-US" dirty="0"/>
              <a:t>- start new container </a:t>
            </a:r>
            <a:r>
              <a:rPr lang="en-US" dirty="0" smtClean="0"/>
              <a:t>interactively.</a:t>
            </a:r>
          </a:p>
          <a:p>
            <a:r>
              <a:rPr lang="en-US" dirty="0" smtClean="0"/>
              <a:t>Ex. docker container run </a:t>
            </a:r>
            <a:r>
              <a:rPr lang="mr-IN" dirty="0" smtClean="0"/>
              <a:t>–</a:t>
            </a:r>
            <a:r>
              <a:rPr lang="en-US" dirty="0" smtClean="0"/>
              <a:t>it --name </a:t>
            </a:r>
            <a:r>
              <a:rPr lang="en-US" dirty="0" err="1" smtClean="0"/>
              <a:t>ubuntu</a:t>
            </a:r>
            <a:r>
              <a:rPr lang="en-US" dirty="0" smtClean="0"/>
              <a:t> </a:t>
            </a:r>
            <a:r>
              <a:rPr lang="en-US" dirty="0" err="1" smtClean="0"/>
              <a:t>ubuntu</a:t>
            </a:r>
            <a:endParaRPr lang="en-US" dirty="0" smtClean="0"/>
          </a:p>
          <a:p>
            <a:r>
              <a:rPr lang="en-US" b="1" dirty="0" smtClean="0"/>
              <a:t>docker container start -</a:t>
            </a:r>
            <a:r>
              <a:rPr lang="en-US" b="1" dirty="0" err="1" smtClean="0"/>
              <a:t>ai</a:t>
            </a:r>
            <a:r>
              <a:rPr lang="en-US" b="1" dirty="0" smtClean="0"/>
              <a:t> </a:t>
            </a:r>
            <a:r>
              <a:rPr lang="mr-IN" dirty="0" smtClean="0"/>
              <a:t>–</a:t>
            </a:r>
            <a:r>
              <a:rPr lang="en-US" dirty="0" smtClean="0"/>
              <a:t> start  stopped container interactively</a:t>
            </a:r>
          </a:p>
          <a:p>
            <a:r>
              <a:rPr lang="en-US" dirty="0" smtClean="0"/>
              <a:t>Ex. docker container start -</a:t>
            </a:r>
            <a:r>
              <a:rPr lang="en-US" dirty="0" err="1" smtClean="0"/>
              <a:t>ai</a:t>
            </a:r>
            <a:r>
              <a:rPr lang="en-US" dirty="0" smtClean="0"/>
              <a:t> </a:t>
            </a:r>
            <a:r>
              <a:rPr lang="en-US" dirty="0" err="1" smtClean="0"/>
              <a:t>ubuntu</a:t>
            </a:r>
            <a:endParaRPr lang="en-US" dirty="0" smtClean="0"/>
          </a:p>
          <a:p>
            <a:endParaRPr lang="en-US" dirty="0" smtClean="0"/>
          </a:p>
          <a:p>
            <a:r>
              <a:rPr lang="en-US" b="1" dirty="0" smtClean="0"/>
              <a:t>docker </a:t>
            </a:r>
            <a:r>
              <a:rPr lang="en-US" b="1" dirty="0"/>
              <a:t>container exec -it </a:t>
            </a:r>
            <a:r>
              <a:rPr lang="en-US" dirty="0"/>
              <a:t>- run additional command in existing container </a:t>
            </a:r>
            <a:endParaRPr lang="en-US" dirty="0" smtClean="0"/>
          </a:p>
          <a:p>
            <a:endParaRPr lang="en-US" dirty="0"/>
          </a:p>
          <a:p>
            <a:r>
              <a:rPr lang="en-US" dirty="0" smtClean="0"/>
              <a:t>Different </a:t>
            </a:r>
            <a:r>
              <a:rPr lang="en-US" dirty="0"/>
              <a:t>Linux distros in </a:t>
            </a:r>
            <a:r>
              <a:rPr lang="en-US" dirty="0" smtClean="0"/>
              <a:t>containers</a:t>
            </a:r>
          </a:p>
          <a:p>
            <a:r>
              <a:rPr lang="en-US" dirty="0" smtClean="0"/>
              <a:t>We can run only those commands which are already in the image.</a:t>
            </a:r>
          </a:p>
          <a:p>
            <a:r>
              <a:rPr lang="en-US" dirty="0" smtClean="0"/>
              <a:t>Ex docker container run </a:t>
            </a:r>
            <a:r>
              <a:rPr lang="mr-IN" dirty="0" smtClean="0"/>
              <a:t>–</a:t>
            </a:r>
            <a:r>
              <a:rPr lang="en-US" dirty="0" smtClean="0"/>
              <a:t>it alpine bash-</a:t>
            </a:r>
            <a:r>
              <a:rPr lang="en-US" dirty="0" smtClean="0">
                <a:sym typeface="Wingdings"/>
              </a:rPr>
              <a:t>Observe?</a:t>
            </a:r>
            <a:endParaRPr lang="en-US" dirty="0"/>
          </a:p>
        </p:txBody>
      </p:sp>
    </p:spTree>
    <p:extLst>
      <p:ext uri="{BB962C8B-B14F-4D97-AF65-F5344CB8AC3E}">
        <p14:creationId xmlns:p14="http://schemas.microsoft.com/office/powerpoint/2010/main" val="11869179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80288"/>
          </a:xfrm>
        </p:spPr>
        <p:txBody>
          <a:bodyPr>
            <a:normAutofit/>
          </a:bodyPr>
          <a:lstStyle/>
          <a:p>
            <a:pPr algn="ctr"/>
            <a:r>
              <a:rPr lang="en-US" sz="4000" dirty="0" smtClean="0"/>
              <a:t>Docker Network</a:t>
            </a:r>
            <a:endParaRPr lang="en-US" sz="4000" dirty="0"/>
          </a:p>
        </p:txBody>
      </p:sp>
      <p:sp>
        <p:nvSpPr>
          <p:cNvPr id="3" name="Content Placeholder 2"/>
          <p:cNvSpPr>
            <a:spLocks noGrp="1"/>
          </p:cNvSpPr>
          <p:nvPr>
            <p:ph idx="1"/>
          </p:nvPr>
        </p:nvSpPr>
        <p:spPr>
          <a:xfrm>
            <a:off x="1069848" y="780288"/>
            <a:ext cx="10058400" cy="5300472"/>
          </a:xfrm>
        </p:spPr>
        <p:txBody>
          <a:bodyPr>
            <a:normAutofit/>
          </a:bodyPr>
          <a:lstStyle/>
          <a:p>
            <a:r>
              <a:rPr lang="en-US" sz="2400" dirty="0" smtClean="0"/>
              <a:t>Review </a:t>
            </a:r>
            <a:r>
              <a:rPr lang="en-US" sz="2400" dirty="0"/>
              <a:t>of docker container run </a:t>
            </a:r>
            <a:r>
              <a:rPr lang="mr-IN" sz="2400" dirty="0" smtClean="0"/>
              <a:t>–</a:t>
            </a:r>
            <a:r>
              <a:rPr lang="en-US" sz="2400" dirty="0" smtClean="0"/>
              <a:t>p</a:t>
            </a:r>
          </a:p>
          <a:p>
            <a:r>
              <a:rPr lang="en-US" sz="2400" dirty="0"/>
              <a:t>Quick port check with docker container </a:t>
            </a:r>
            <a:r>
              <a:rPr lang="en-US" sz="2400" dirty="0" smtClean="0"/>
              <a:t>port</a:t>
            </a:r>
          </a:p>
          <a:p>
            <a:r>
              <a:rPr lang="en-US" sz="2400" dirty="0"/>
              <a:t>Each container connected to a private virtual network "bridge" </a:t>
            </a:r>
            <a:endParaRPr lang="en-US" sz="2400" dirty="0" smtClean="0"/>
          </a:p>
          <a:p>
            <a:r>
              <a:rPr lang="en-US" sz="2400" dirty="0" smtClean="0"/>
              <a:t>Each </a:t>
            </a:r>
            <a:r>
              <a:rPr lang="en-US" sz="2400" dirty="0"/>
              <a:t>virtual network routes through NAT firewall on host IP </a:t>
            </a:r>
            <a:endParaRPr lang="en-US" sz="2400" dirty="0" smtClean="0"/>
          </a:p>
          <a:p>
            <a:r>
              <a:rPr lang="en-US" sz="2400" dirty="0" smtClean="0"/>
              <a:t>All </a:t>
            </a:r>
            <a:r>
              <a:rPr lang="en-US" sz="2400" dirty="0"/>
              <a:t>containers on a virtual network can talk to each other without -p </a:t>
            </a:r>
            <a:endParaRPr lang="en-US" sz="2400" dirty="0" smtClean="0"/>
          </a:p>
          <a:p>
            <a:r>
              <a:rPr lang="en-US" sz="2400" dirty="0" smtClean="0"/>
              <a:t>Best </a:t>
            </a:r>
            <a:r>
              <a:rPr lang="en-US" sz="2400" dirty="0"/>
              <a:t>practice is to create a new virtual network for each app: </a:t>
            </a:r>
            <a:endParaRPr lang="en-US" sz="2400" dirty="0" smtClean="0"/>
          </a:p>
          <a:p>
            <a:r>
              <a:rPr lang="en-US" sz="2400" dirty="0" smtClean="0"/>
              <a:t>network </a:t>
            </a:r>
            <a:r>
              <a:rPr lang="en-US" sz="2400" dirty="0"/>
              <a:t>"</a:t>
            </a:r>
            <a:r>
              <a:rPr lang="en-US" sz="2400" dirty="0" err="1"/>
              <a:t>my_web_app</a:t>
            </a:r>
            <a:r>
              <a:rPr lang="en-US" sz="2400" dirty="0"/>
              <a:t>" for </a:t>
            </a:r>
            <a:r>
              <a:rPr lang="en-US" sz="2400" dirty="0" err="1"/>
              <a:t>mysql</a:t>
            </a:r>
            <a:r>
              <a:rPr lang="en-US" sz="2400" dirty="0"/>
              <a:t> and </a:t>
            </a:r>
            <a:r>
              <a:rPr lang="en-US" sz="2400" dirty="0" err="1"/>
              <a:t>php</a:t>
            </a:r>
            <a:r>
              <a:rPr lang="en-US" sz="2400" dirty="0"/>
              <a:t>/apache containers </a:t>
            </a:r>
            <a:endParaRPr lang="en-US" sz="2400" dirty="0" smtClean="0"/>
          </a:p>
          <a:p>
            <a:r>
              <a:rPr lang="en-US" sz="2400" dirty="0" smtClean="0"/>
              <a:t>network </a:t>
            </a:r>
            <a:r>
              <a:rPr lang="en-US" sz="2400" dirty="0"/>
              <a:t>"</a:t>
            </a:r>
            <a:r>
              <a:rPr lang="en-US" sz="2400" dirty="0" err="1"/>
              <a:t>my_api</a:t>
            </a:r>
            <a:r>
              <a:rPr lang="en-US" sz="2400" dirty="0"/>
              <a:t>" for mongo and </a:t>
            </a:r>
            <a:r>
              <a:rPr lang="en-US" sz="2400" dirty="0" err="1"/>
              <a:t>nodejs</a:t>
            </a:r>
            <a:r>
              <a:rPr lang="en-US" sz="2400" dirty="0"/>
              <a:t> containers</a:t>
            </a:r>
          </a:p>
        </p:txBody>
      </p:sp>
    </p:spTree>
    <p:extLst>
      <p:ext uri="{BB962C8B-B14F-4D97-AF65-F5344CB8AC3E}">
        <p14:creationId xmlns:p14="http://schemas.microsoft.com/office/powerpoint/2010/main" val="20130834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16280"/>
          </a:xfrm>
        </p:spPr>
        <p:txBody>
          <a:bodyPr>
            <a:normAutofit/>
          </a:bodyPr>
          <a:lstStyle/>
          <a:p>
            <a:pPr algn="ctr"/>
            <a:r>
              <a:rPr lang="en-US" sz="4000" dirty="0" smtClean="0"/>
              <a:t>Docker Network-cli</a:t>
            </a:r>
            <a:endParaRPr lang="en-US" sz="4000" dirty="0"/>
          </a:p>
        </p:txBody>
      </p:sp>
      <p:sp>
        <p:nvSpPr>
          <p:cNvPr id="3" name="Content Placeholder 2"/>
          <p:cNvSpPr>
            <a:spLocks noGrp="1"/>
          </p:cNvSpPr>
          <p:nvPr>
            <p:ph idx="1"/>
          </p:nvPr>
        </p:nvSpPr>
        <p:spPr>
          <a:xfrm>
            <a:off x="1069848" y="1051560"/>
            <a:ext cx="10058400" cy="5120640"/>
          </a:xfrm>
        </p:spPr>
        <p:txBody>
          <a:bodyPr>
            <a:normAutofit/>
          </a:bodyPr>
          <a:lstStyle/>
          <a:p>
            <a:r>
              <a:rPr lang="en-US" sz="2800" dirty="0"/>
              <a:t>Show networks </a:t>
            </a:r>
            <a:r>
              <a:rPr lang="en-US" sz="2800" b="1" dirty="0"/>
              <a:t>docker network ls </a:t>
            </a:r>
            <a:endParaRPr lang="en-US" sz="2800" b="1" dirty="0" smtClean="0"/>
          </a:p>
          <a:p>
            <a:r>
              <a:rPr lang="en-US" sz="2800" dirty="0" smtClean="0"/>
              <a:t>Inspect </a:t>
            </a:r>
            <a:r>
              <a:rPr lang="en-US" sz="2800" dirty="0"/>
              <a:t>a network </a:t>
            </a:r>
            <a:r>
              <a:rPr lang="en-US" sz="2800" b="1" dirty="0"/>
              <a:t>docker network inspect </a:t>
            </a:r>
            <a:endParaRPr lang="en-US" sz="2800" b="1" dirty="0" smtClean="0"/>
          </a:p>
          <a:p>
            <a:r>
              <a:rPr lang="en-US" sz="2800" dirty="0" smtClean="0"/>
              <a:t>Create </a:t>
            </a:r>
            <a:r>
              <a:rPr lang="en-US" sz="2800" dirty="0"/>
              <a:t>a network </a:t>
            </a:r>
            <a:r>
              <a:rPr lang="en-US" sz="2800" b="1" dirty="0"/>
              <a:t>docker network create --driver </a:t>
            </a:r>
            <a:endParaRPr lang="en-US" sz="2800" b="1" dirty="0" smtClean="0"/>
          </a:p>
          <a:p>
            <a:r>
              <a:rPr lang="en-US" sz="2800" dirty="0" smtClean="0"/>
              <a:t>Attach </a:t>
            </a:r>
            <a:r>
              <a:rPr lang="en-US" sz="2800" dirty="0"/>
              <a:t>a network to container </a:t>
            </a:r>
            <a:r>
              <a:rPr lang="en-US" sz="2800" b="1" dirty="0"/>
              <a:t>docker network connect </a:t>
            </a:r>
            <a:endParaRPr lang="en-US" sz="2800" b="1" dirty="0" smtClean="0"/>
          </a:p>
          <a:p>
            <a:r>
              <a:rPr lang="en-US" sz="2800" dirty="0" smtClean="0"/>
              <a:t>Detach network container </a:t>
            </a:r>
            <a:r>
              <a:rPr lang="en-US" sz="2800" b="1" dirty="0"/>
              <a:t>docker network </a:t>
            </a:r>
            <a:r>
              <a:rPr lang="en-US" sz="2800" b="1" dirty="0" smtClean="0"/>
              <a:t>disconnect</a:t>
            </a:r>
            <a:endParaRPr lang="en-US" sz="2800" b="1" dirty="0"/>
          </a:p>
        </p:txBody>
      </p:sp>
    </p:spTree>
    <p:extLst>
      <p:ext uri="{BB962C8B-B14F-4D97-AF65-F5344CB8AC3E}">
        <p14:creationId xmlns:p14="http://schemas.microsoft.com/office/powerpoint/2010/main" val="21070249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27888"/>
          </a:xfrm>
        </p:spPr>
        <p:txBody>
          <a:bodyPr>
            <a:normAutofit fontScale="90000"/>
          </a:bodyPr>
          <a:lstStyle/>
          <a:p>
            <a:pPr algn="ctr"/>
            <a:r>
              <a:rPr lang="en-US" sz="4000" dirty="0" smtClean="0"/>
              <a:t>Docker Network - DNS</a:t>
            </a:r>
            <a:endParaRPr lang="en-US" sz="4000" dirty="0"/>
          </a:p>
        </p:txBody>
      </p:sp>
      <p:sp>
        <p:nvSpPr>
          <p:cNvPr id="3" name="Content Placeholder 2"/>
          <p:cNvSpPr>
            <a:spLocks noGrp="1"/>
          </p:cNvSpPr>
          <p:nvPr>
            <p:ph idx="1"/>
          </p:nvPr>
        </p:nvSpPr>
        <p:spPr>
          <a:xfrm>
            <a:off x="1069848" y="810768"/>
            <a:ext cx="10058400" cy="5498592"/>
          </a:xfrm>
        </p:spPr>
        <p:txBody>
          <a:bodyPr>
            <a:normAutofit/>
          </a:bodyPr>
          <a:lstStyle/>
          <a:p>
            <a:endParaRPr lang="en-US" sz="2800" dirty="0" smtClean="0"/>
          </a:p>
          <a:p>
            <a:r>
              <a:rPr lang="en-US" sz="2800" dirty="0" smtClean="0"/>
              <a:t>Containers </a:t>
            </a:r>
            <a:r>
              <a:rPr lang="en-US" sz="2800" dirty="0"/>
              <a:t>shouldn't rely on IP's for inter-communication </a:t>
            </a:r>
            <a:endParaRPr lang="en-US" sz="2800" dirty="0" smtClean="0"/>
          </a:p>
          <a:p>
            <a:endParaRPr lang="en-US" sz="2800" dirty="0" smtClean="0"/>
          </a:p>
          <a:p>
            <a:r>
              <a:rPr lang="en-US" sz="2800" dirty="0" smtClean="0"/>
              <a:t>DNS </a:t>
            </a:r>
            <a:r>
              <a:rPr lang="en-US" sz="2800" dirty="0"/>
              <a:t>for friendly names is built-in if you use custom networks </a:t>
            </a:r>
            <a:endParaRPr lang="en-US" sz="2800" dirty="0" smtClean="0"/>
          </a:p>
          <a:p>
            <a:endParaRPr lang="en-US" sz="2800" dirty="0" smtClean="0"/>
          </a:p>
          <a:p>
            <a:r>
              <a:rPr lang="en-US" sz="2800" dirty="0" smtClean="0"/>
              <a:t>You're </a:t>
            </a:r>
            <a:r>
              <a:rPr lang="en-US" sz="2800" dirty="0"/>
              <a:t>using custom networks right? •This gets way easier with Docker Compose in future </a:t>
            </a:r>
            <a:r>
              <a:rPr lang="en-US" sz="2800" dirty="0" smtClean="0"/>
              <a:t>Section</a:t>
            </a:r>
          </a:p>
          <a:p>
            <a:endParaRPr lang="en-US" dirty="0"/>
          </a:p>
        </p:txBody>
      </p:sp>
    </p:spTree>
    <p:extLst>
      <p:ext uri="{BB962C8B-B14F-4D97-AF65-F5344CB8AC3E}">
        <p14:creationId xmlns:p14="http://schemas.microsoft.com/office/powerpoint/2010/main" val="512681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95072"/>
            <a:ext cx="10058400" cy="597408"/>
          </a:xfrm>
        </p:spPr>
        <p:txBody>
          <a:bodyPr>
            <a:normAutofit fontScale="90000"/>
          </a:bodyPr>
          <a:lstStyle/>
          <a:p>
            <a:pPr algn="ctr"/>
            <a:r>
              <a:rPr lang="en-US" sz="4000" dirty="0" smtClean="0"/>
              <a:t>Assignment-2</a:t>
            </a:r>
            <a:endParaRPr lang="en-US" sz="4000" dirty="0"/>
          </a:p>
        </p:txBody>
      </p:sp>
      <p:sp>
        <p:nvSpPr>
          <p:cNvPr id="3" name="Content Placeholder 2"/>
          <p:cNvSpPr>
            <a:spLocks noGrp="1"/>
          </p:cNvSpPr>
          <p:nvPr>
            <p:ph idx="1"/>
          </p:nvPr>
        </p:nvSpPr>
        <p:spPr>
          <a:xfrm>
            <a:off x="1069848" y="1371600"/>
            <a:ext cx="10058400" cy="4800600"/>
          </a:xfrm>
        </p:spPr>
        <p:txBody>
          <a:bodyPr>
            <a:noAutofit/>
          </a:bodyPr>
          <a:lstStyle/>
          <a:p>
            <a:r>
              <a:rPr lang="en-US" sz="2800" dirty="0"/>
              <a:t>Use different Linux distro containers to check curl cli tool version </a:t>
            </a:r>
            <a:endParaRPr lang="en-US" sz="2800" dirty="0" smtClean="0"/>
          </a:p>
          <a:p>
            <a:r>
              <a:rPr lang="en-US" sz="2800" dirty="0" smtClean="0"/>
              <a:t>Use </a:t>
            </a:r>
            <a:r>
              <a:rPr lang="en-US" sz="2800" dirty="0"/>
              <a:t>two different terminal windows to start bash in both </a:t>
            </a:r>
            <a:r>
              <a:rPr lang="en-US" sz="2800" dirty="0">
                <a:solidFill>
                  <a:schemeClr val="accent1">
                    <a:lumMod val="75000"/>
                  </a:schemeClr>
                </a:solidFill>
              </a:rPr>
              <a:t>centos:7 </a:t>
            </a:r>
            <a:r>
              <a:rPr lang="en-US" sz="2800" dirty="0"/>
              <a:t>and </a:t>
            </a:r>
            <a:r>
              <a:rPr lang="en-US" sz="2800" dirty="0">
                <a:solidFill>
                  <a:schemeClr val="accent1">
                    <a:lumMod val="75000"/>
                  </a:schemeClr>
                </a:solidFill>
              </a:rPr>
              <a:t>ubuntu:14.04</a:t>
            </a:r>
            <a:r>
              <a:rPr lang="en-US" sz="2800" dirty="0"/>
              <a:t>, using -it </a:t>
            </a:r>
            <a:endParaRPr lang="en-US" sz="2800" dirty="0" smtClean="0"/>
          </a:p>
          <a:p>
            <a:r>
              <a:rPr lang="en-US" sz="2800" dirty="0" smtClean="0"/>
              <a:t>Learn </a:t>
            </a:r>
            <a:r>
              <a:rPr lang="en-US" sz="2800" dirty="0"/>
              <a:t>the docker container --</a:t>
            </a:r>
            <a:r>
              <a:rPr lang="en-US" sz="2800" dirty="0" err="1"/>
              <a:t>rm</a:t>
            </a:r>
            <a:r>
              <a:rPr lang="en-US" sz="2800" dirty="0"/>
              <a:t> option so you can save cleanup </a:t>
            </a:r>
            <a:endParaRPr lang="en-US" sz="2800" dirty="0" smtClean="0"/>
          </a:p>
          <a:p>
            <a:r>
              <a:rPr lang="en-US" sz="2800" dirty="0" smtClean="0"/>
              <a:t>Ensure </a:t>
            </a:r>
            <a:r>
              <a:rPr lang="en-US" sz="2800" dirty="0"/>
              <a:t>curl is installed and on latest version for that distro </a:t>
            </a:r>
            <a:endParaRPr lang="en-US" sz="2800" dirty="0" smtClean="0"/>
          </a:p>
          <a:p>
            <a:r>
              <a:rPr lang="en-US" sz="2800" dirty="0" err="1" smtClean="0"/>
              <a:t>ubuntu</a:t>
            </a:r>
            <a:r>
              <a:rPr lang="en-US" sz="2800" dirty="0"/>
              <a:t>: </a:t>
            </a:r>
            <a:r>
              <a:rPr lang="en-US" sz="2800" b="1" dirty="0"/>
              <a:t>apt-get update &amp;&amp; apt-get install curl </a:t>
            </a:r>
            <a:endParaRPr lang="en-US" sz="2800" b="1" dirty="0" smtClean="0"/>
          </a:p>
          <a:p>
            <a:r>
              <a:rPr lang="en-US" sz="2800" dirty="0" smtClean="0"/>
              <a:t>centos</a:t>
            </a:r>
            <a:r>
              <a:rPr lang="en-US" sz="2800" dirty="0"/>
              <a:t>: </a:t>
            </a:r>
            <a:r>
              <a:rPr lang="en-US" sz="2800" b="1" dirty="0"/>
              <a:t>yum update curl </a:t>
            </a:r>
            <a:endParaRPr lang="en-US" sz="2800" b="1" dirty="0" smtClean="0"/>
          </a:p>
          <a:p>
            <a:r>
              <a:rPr lang="en-US" sz="2800" dirty="0" smtClean="0"/>
              <a:t>Check </a:t>
            </a:r>
            <a:r>
              <a:rPr lang="en-US" sz="2800" dirty="0"/>
              <a:t>curl --version</a:t>
            </a:r>
          </a:p>
        </p:txBody>
      </p:sp>
    </p:spTree>
    <p:extLst>
      <p:ext uri="{BB962C8B-B14F-4D97-AF65-F5344CB8AC3E}">
        <p14:creationId xmlns:p14="http://schemas.microsoft.com/office/powerpoint/2010/main" val="21197005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34112"/>
            <a:ext cx="10058400" cy="749808"/>
          </a:xfrm>
        </p:spPr>
        <p:txBody>
          <a:bodyPr/>
          <a:lstStyle/>
          <a:p>
            <a:pPr algn="ctr"/>
            <a:r>
              <a:rPr lang="en-US" sz="4000" dirty="0" smtClean="0"/>
              <a:t>Assignment-3</a:t>
            </a:r>
            <a:endParaRPr lang="en-US" sz="4000" dirty="0"/>
          </a:p>
        </p:txBody>
      </p:sp>
      <p:sp>
        <p:nvSpPr>
          <p:cNvPr id="3" name="Content Placeholder 2"/>
          <p:cNvSpPr>
            <a:spLocks noGrp="1"/>
          </p:cNvSpPr>
          <p:nvPr>
            <p:ph idx="1"/>
          </p:nvPr>
        </p:nvSpPr>
        <p:spPr>
          <a:xfrm>
            <a:off x="1069848" y="1143000"/>
            <a:ext cx="10058400" cy="5029200"/>
          </a:xfrm>
        </p:spPr>
        <p:txBody>
          <a:bodyPr>
            <a:noAutofit/>
          </a:bodyPr>
          <a:lstStyle/>
          <a:p>
            <a:r>
              <a:rPr lang="en-US" sz="2400" dirty="0" smtClean="0"/>
              <a:t>Ever </a:t>
            </a:r>
            <a:r>
              <a:rPr lang="en-US" sz="2400" dirty="0"/>
              <a:t>since Docker Engine 1.11, we can have multiple containers on a created network respond to the same DNS address </a:t>
            </a:r>
            <a:endParaRPr lang="en-US" sz="2400" dirty="0" smtClean="0"/>
          </a:p>
          <a:p>
            <a:r>
              <a:rPr lang="en-US" sz="2400" dirty="0" smtClean="0"/>
              <a:t>Create </a:t>
            </a:r>
            <a:r>
              <a:rPr lang="en-US" sz="2400" dirty="0"/>
              <a:t>a new virtual network (default bridge driver) </a:t>
            </a:r>
            <a:endParaRPr lang="en-US" sz="2400" dirty="0" smtClean="0"/>
          </a:p>
          <a:p>
            <a:r>
              <a:rPr lang="en-US" sz="2400" dirty="0" smtClean="0"/>
              <a:t>Create </a:t>
            </a:r>
            <a:r>
              <a:rPr lang="en-US" sz="2400" dirty="0"/>
              <a:t>two containers from elasticsearch:2 image </a:t>
            </a:r>
            <a:endParaRPr lang="en-US" sz="2400" dirty="0" smtClean="0"/>
          </a:p>
          <a:p>
            <a:r>
              <a:rPr lang="en-US" sz="2400" dirty="0" smtClean="0"/>
              <a:t>Research </a:t>
            </a:r>
            <a:r>
              <a:rPr lang="en-US" sz="2400" dirty="0"/>
              <a:t>and use --net-alias search when creating them to give them an additional DNS name to respond to </a:t>
            </a:r>
            <a:endParaRPr lang="en-US" sz="2400" dirty="0" smtClean="0"/>
          </a:p>
          <a:p>
            <a:r>
              <a:rPr lang="en-US" sz="2400" dirty="0" smtClean="0"/>
              <a:t>Run </a:t>
            </a:r>
            <a:r>
              <a:rPr lang="en-US" sz="2400" dirty="0"/>
              <a:t>alpine </a:t>
            </a:r>
            <a:r>
              <a:rPr lang="en-US" sz="2400" dirty="0" err="1"/>
              <a:t>nslookup</a:t>
            </a:r>
            <a:r>
              <a:rPr lang="en-US" sz="2400" dirty="0"/>
              <a:t> search with --net to see the two containers list for the same DNS name </a:t>
            </a:r>
            <a:endParaRPr lang="en-US" sz="2400" dirty="0" smtClean="0"/>
          </a:p>
          <a:p>
            <a:r>
              <a:rPr lang="en-US" sz="2400" dirty="0" smtClean="0"/>
              <a:t>Run </a:t>
            </a:r>
            <a:r>
              <a:rPr lang="en-US" sz="2400" dirty="0"/>
              <a:t>centos curl -s search:9200 with --net multiple times until you see both "name" fields show</a:t>
            </a:r>
          </a:p>
        </p:txBody>
      </p:sp>
    </p:spTree>
    <p:extLst>
      <p:ext uri="{BB962C8B-B14F-4D97-AF65-F5344CB8AC3E}">
        <p14:creationId xmlns:p14="http://schemas.microsoft.com/office/powerpoint/2010/main" val="4560703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49382"/>
            <a:ext cx="10058400" cy="665018"/>
          </a:xfrm>
        </p:spPr>
        <p:txBody>
          <a:bodyPr>
            <a:normAutofit/>
          </a:bodyPr>
          <a:lstStyle/>
          <a:p>
            <a:pPr algn="ctr"/>
            <a:r>
              <a:rPr lang="en-US" sz="4000" dirty="0" smtClean="0"/>
              <a:t>Docker Images</a:t>
            </a:r>
            <a:endParaRPr lang="en-US" sz="4000" dirty="0"/>
          </a:p>
        </p:txBody>
      </p:sp>
      <p:sp>
        <p:nvSpPr>
          <p:cNvPr id="3" name="Content Placeholder 2"/>
          <p:cNvSpPr>
            <a:spLocks noGrp="1"/>
          </p:cNvSpPr>
          <p:nvPr>
            <p:ph idx="1"/>
          </p:nvPr>
        </p:nvSpPr>
        <p:spPr>
          <a:xfrm>
            <a:off x="1069848" y="1733797"/>
            <a:ext cx="10058400" cy="4438403"/>
          </a:xfrm>
        </p:spPr>
        <p:txBody>
          <a:bodyPr>
            <a:noAutofit/>
          </a:bodyPr>
          <a:lstStyle/>
          <a:p>
            <a:r>
              <a:rPr lang="en-US" sz="2400" dirty="0" smtClean="0"/>
              <a:t>App </a:t>
            </a:r>
            <a:r>
              <a:rPr lang="en-US" sz="2400" dirty="0"/>
              <a:t>binaries and dependencies </a:t>
            </a:r>
            <a:endParaRPr lang="en-US" sz="2400" dirty="0" smtClean="0"/>
          </a:p>
          <a:p>
            <a:r>
              <a:rPr lang="en-US" sz="2400" dirty="0" smtClean="0"/>
              <a:t>Metadata </a:t>
            </a:r>
            <a:r>
              <a:rPr lang="en-US" sz="2400" dirty="0"/>
              <a:t>about the image data and how to run the image </a:t>
            </a:r>
            <a:endParaRPr lang="en-US" sz="2400" dirty="0" smtClean="0"/>
          </a:p>
          <a:p>
            <a:r>
              <a:rPr lang="en-US" sz="2400" dirty="0" smtClean="0"/>
              <a:t>Official </a:t>
            </a:r>
            <a:r>
              <a:rPr lang="en-US" sz="2400" dirty="0"/>
              <a:t>definition: "An Image is an ordered collection of root filesystem changes and the corresponding execution parameters for use within a container runtime." </a:t>
            </a:r>
            <a:endParaRPr lang="en-US" sz="2400" dirty="0" smtClean="0"/>
          </a:p>
          <a:p>
            <a:r>
              <a:rPr lang="en-US" sz="2400" dirty="0" smtClean="0"/>
              <a:t>Not </a:t>
            </a:r>
            <a:r>
              <a:rPr lang="en-US" sz="2400" dirty="0"/>
              <a:t>a complete OS. No kernel, kernel modules (e.g. drivers) </a:t>
            </a:r>
            <a:endParaRPr lang="en-US" sz="2400" dirty="0" smtClean="0"/>
          </a:p>
          <a:p>
            <a:r>
              <a:rPr lang="en-US" sz="2400" dirty="0" smtClean="0"/>
              <a:t>Small </a:t>
            </a:r>
            <a:r>
              <a:rPr lang="en-US" sz="2400" dirty="0"/>
              <a:t>as one file (your app binary) like a </a:t>
            </a:r>
            <a:r>
              <a:rPr lang="en-US" sz="2400" dirty="0" err="1"/>
              <a:t>golang</a:t>
            </a:r>
            <a:r>
              <a:rPr lang="en-US" sz="2400" dirty="0"/>
              <a:t> static binary </a:t>
            </a:r>
            <a:endParaRPr lang="en-US" sz="2400" dirty="0" smtClean="0"/>
          </a:p>
          <a:p>
            <a:r>
              <a:rPr lang="en-US" sz="2400" dirty="0" smtClean="0"/>
              <a:t>Big </a:t>
            </a:r>
            <a:r>
              <a:rPr lang="en-US" sz="2400" dirty="0"/>
              <a:t>as a Ubuntu distro with apt, and Apache, PHP, and more installed</a:t>
            </a:r>
          </a:p>
        </p:txBody>
      </p:sp>
    </p:spTree>
    <p:extLst>
      <p:ext uri="{BB962C8B-B14F-4D97-AF65-F5344CB8AC3E}">
        <p14:creationId xmlns:p14="http://schemas.microsoft.com/office/powerpoint/2010/main" val="1201073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91025"/>
          </a:xfrm>
        </p:spPr>
        <p:txBody>
          <a:bodyPr>
            <a:normAutofit/>
          </a:bodyPr>
          <a:lstStyle/>
          <a:p>
            <a:pPr algn="ctr"/>
            <a:r>
              <a:rPr lang="en-US" sz="4000" dirty="0" smtClean="0"/>
              <a:t>Docker-HUB</a:t>
            </a:r>
            <a:endParaRPr lang="en-US" sz="4000" dirty="0"/>
          </a:p>
        </p:txBody>
      </p:sp>
      <p:sp>
        <p:nvSpPr>
          <p:cNvPr id="3" name="Content Placeholder 2"/>
          <p:cNvSpPr>
            <a:spLocks noGrp="1"/>
          </p:cNvSpPr>
          <p:nvPr>
            <p:ph idx="1"/>
          </p:nvPr>
        </p:nvSpPr>
        <p:spPr>
          <a:xfrm>
            <a:off x="1069848" y="1175657"/>
            <a:ext cx="10058400" cy="4996543"/>
          </a:xfrm>
        </p:spPr>
        <p:txBody>
          <a:bodyPr>
            <a:normAutofit/>
          </a:bodyPr>
          <a:lstStyle/>
          <a:p>
            <a:endParaRPr lang="en-US" sz="2400" dirty="0" smtClean="0"/>
          </a:p>
          <a:p>
            <a:endParaRPr lang="en-US" sz="2400" dirty="0"/>
          </a:p>
          <a:p>
            <a:r>
              <a:rPr lang="en-US" sz="2400" dirty="0" smtClean="0"/>
              <a:t>Basics </a:t>
            </a:r>
            <a:r>
              <a:rPr lang="en-US" sz="2400" dirty="0"/>
              <a:t>of Docker Hub (</a:t>
            </a:r>
            <a:r>
              <a:rPr lang="en-US" sz="2400" dirty="0" err="1"/>
              <a:t>hub.docker.com</a:t>
            </a:r>
            <a:r>
              <a:rPr lang="en-US" sz="2400" dirty="0"/>
              <a:t>) </a:t>
            </a:r>
            <a:endParaRPr lang="en-US" sz="2400" dirty="0" smtClean="0"/>
          </a:p>
          <a:p>
            <a:r>
              <a:rPr lang="en-US" sz="2400" dirty="0" smtClean="0"/>
              <a:t>Find </a:t>
            </a:r>
            <a:r>
              <a:rPr lang="en-US" sz="2400" dirty="0"/>
              <a:t>Official and other good public images </a:t>
            </a:r>
            <a:endParaRPr lang="en-US" sz="2400" dirty="0" smtClean="0"/>
          </a:p>
          <a:p>
            <a:r>
              <a:rPr lang="en-US" sz="2400" dirty="0" smtClean="0"/>
              <a:t>Download </a:t>
            </a:r>
            <a:r>
              <a:rPr lang="en-US" sz="2400" dirty="0"/>
              <a:t>images and basics of image </a:t>
            </a:r>
            <a:r>
              <a:rPr lang="en-US" sz="2400" dirty="0" smtClean="0"/>
              <a:t>tags</a:t>
            </a:r>
          </a:p>
          <a:p>
            <a:r>
              <a:rPr lang="en-US" sz="2400" dirty="0" smtClean="0"/>
              <a:t>Using </a:t>
            </a:r>
            <a:r>
              <a:rPr lang="en-US" sz="2400" dirty="0"/>
              <a:t>different base images like </a:t>
            </a:r>
            <a:r>
              <a:rPr lang="en-US" sz="2400" dirty="0" err="1"/>
              <a:t>Debian</a:t>
            </a:r>
            <a:r>
              <a:rPr lang="en-US" sz="2400" dirty="0"/>
              <a:t> or Alpine </a:t>
            </a:r>
            <a:endParaRPr lang="en-US" sz="2400" dirty="0" smtClean="0"/>
          </a:p>
          <a:p>
            <a:r>
              <a:rPr lang="en-US" sz="2400" dirty="0" smtClean="0"/>
              <a:t>The </a:t>
            </a:r>
            <a:r>
              <a:rPr lang="en-US" sz="2400" dirty="0"/>
              <a:t>recommended tagging scheme used by Official images</a:t>
            </a:r>
          </a:p>
        </p:txBody>
      </p:sp>
    </p:spTree>
    <p:extLst>
      <p:ext uri="{BB962C8B-B14F-4D97-AF65-F5344CB8AC3E}">
        <p14:creationId xmlns:p14="http://schemas.microsoft.com/office/powerpoint/2010/main" val="10398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4978" y="1736725"/>
            <a:ext cx="9753600" cy="4470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978" y="415925"/>
            <a:ext cx="9753600" cy="1098550"/>
          </a:xfrm>
          <a:prstGeom prst="rect">
            <a:avLst/>
          </a:prstGeom>
        </p:spPr>
      </p:pic>
    </p:spTree>
    <p:extLst>
      <p:ext uri="{BB962C8B-B14F-4D97-AF65-F5344CB8AC3E}">
        <p14:creationId xmlns:p14="http://schemas.microsoft.com/office/powerpoint/2010/main" val="5059538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and their layers</a:t>
            </a:r>
            <a:endParaRPr lang="en-US" dirty="0"/>
          </a:p>
        </p:txBody>
      </p:sp>
      <p:sp>
        <p:nvSpPr>
          <p:cNvPr id="3" name="Content Placeholder 2"/>
          <p:cNvSpPr>
            <a:spLocks noGrp="1"/>
          </p:cNvSpPr>
          <p:nvPr>
            <p:ph idx="1"/>
          </p:nvPr>
        </p:nvSpPr>
        <p:spPr/>
        <p:txBody>
          <a:bodyPr/>
          <a:lstStyle/>
          <a:p>
            <a:endParaRPr lang="en-US" dirty="0" smtClean="0"/>
          </a:p>
          <a:p>
            <a:r>
              <a:rPr lang="en-US" dirty="0" smtClean="0"/>
              <a:t>Images </a:t>
            </a:r>
            <a:r>
              <a:rPr lang="en-US" dirty="0"/>
              <a:t>are made up of file system changes and metadata </a:t>
            </a:r>
            <a:endParaRPr lang="en-US" dirty="0" smtClean="0"/>
          </a:p>
          <a:p>
            <a:r>
              <a:rPr lang="en-US" dirty="0" smtClean="0"/>
              <a:t>Each </a:t>
            </a:r>
            <a:r>
              <a:rPr lang="en-US" dirty="0"/>
              <a:t>layer is uniquely identified and only stored once on a host </a:t>
            </a:r>
            <a:endParaRPr lang="en-US" dirty="0" smtClean="0"/>
          </a:p>
          <a:p>
            <a:r>
              <a:rPr lang="en-US" b="1" dirty="0"/>
              <a:t>d</a:t>
            </a:r>
            <a:r>
              <a:rPr lang="en-US" b="1" dirty="0" smtClean="0"/>
              <a:t>ocker history </a:t>
            </a:r>
            <a:r>
              <a:rPr lang="en-US" b="1" dirty="0" err="1" smtClean="0"/>
              <a:t>image_name</a:t>
            </a:r>
            <a:endParaRPr lang="en-US" b="1" dirty="0" smtClean="0"/>
          </a:p>
          <a:p>
            <a:r>
              <a:rPr lang="en-US" b="1" dirty="0"/>
              <a:t>d</a:t>
            </a:r>
            <a:r>
              <a:rPr lang="en-US" b="1" dirty="0" smtClean="0"/>
              <a:t>ocker inspect </a:t>
            </a:r>
            <a:r>
              <a:rPr lang="en-US" b="1" dirty="0" err="1" smtClean="0"/>
              <a:t>image_name</a:t>
            </a:r>
            <a:endParaRPr lang="en-US" b="1" dirty="0" smtClean="0"/>
          </a:p>
          <a:p>
            <a:r>
              <a:rPr lang="en-US" dirty="0" smtClean="0"/>
              <a:t>This </a:t>
            </a:r>
            <a:r>
              <a:rPr lang="en-US" dirty="0"/>
              <a:t>saves storage space on host and transfer time on push/pull </a:t>
            </a:r>
            <a:endParaRPr lang="en-US" dirty="0" smtClean="0"/>
          </a:p>
          <a:p>
            <a:r>
              <a:rPr lang="en-US" dirty="0" smtClean="0"/>
              <a:t>A </a:t>
            </a:r>
            <a:r>
              <a:rPr lang="en-US" dirty="0"/>
              <a:t>container is just a single read/write layer on top of image </a:t>
            </a:r>
            <a:endParaRPr lang="en-US" dirty="0" smtClean="0"/>
          </a:p>
          <a:p>
            <a:r>
              <a:rPr lang="en-US" dirty="0" smtClean="0"/>
              <a:t>docker </a:t>
            </a:r>
            <a:r>
              <a:rPr lang="en-US" dirty="0"/>
              <a:t>image history and inspect commands can teach us</a:t>
            </a:r>
          </a:p>
        </p:txBody>
      </p:sp>
    </p:spTree>
    <p:extLst>
      <p:ext uri="{BB962C8B-B14F-4D97-AF65-F5344CB8AC3E}">
        <p14:creationId xmlns:p14="http://schemas.microsoft.com/office/powerpoint/2010/main" val="1348089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21654"/>
          </a:xfrm>
        </p:spPr>
        <p:txBody>
          <a:bodyPr>
            <a:normAutofit/>
          </a:bodyPr>
          <a:lstStyle/>
          <a:p>
            <a:pPr algn="ctr"/>
            <a:r>
              <a:rPr lang="en-US" sz="4000" dirty="0" smtClean="0"/>
              <a:t>Tags</a:t>
            </a:r>
            <a:endParaRPr lang="en-US" sz="4000" dirty="0"/>
          </a:p>
        </p:txBody>
      </p:sp>
      <p:sp>
        <p:nvSpPr>
          <p:cNvPr id="3" name="Content Placeholder 2"/>
          <p:cNvSpPr>
            <a:spLocks noGrp="1"/>
          </p:cNvSpPr>
          <p:nvPr>
            <p:ph idx="1"/>
          </p:nvPr>
        </p:nvSpPr>
        <p:spPr>
          <a:xfrm>
            <a:off x="1069848" y="1306286"/>
            <a:ext cx="10058400" cy="4865914"/>
          </a:xfrm>
        </p:spPr>
        <p:txBody>
          <a:bodyPr/>
          <a:lstStyle/>
          <a:p>
            <a:endParaRPr lang="en-US" dirty="0" smtClean="0"/>
          </a:p>
          <a:p>
            <a:r>
              <a:rPr lang="en-US" dirty="0" smtClean="0"/>
              <a:t>All </a:t>
            </a:r>
            <a:r>
              <a:rPr lang="en-US" dirty="0"/>
              <a:t>about image tags </a:t>
            </a:r>
            <a:endParaRPr lang="en-US" dirty="0" smtClean="0"/>
          </a:p>
          <a:p>
            <a:r>
              <a:rPr lang="en-US" dirty="0" smtClean="0"/>
              <a:t>Properly </a:t>
            </a:r>
            <a:r>
              <a:rPr lang="en-US" dirty="0"/>
              <a:t>tagging images </a:t>
            </a:r>
            <a:endParaRPr lang="en-US" dirty="0" smtClean="0"/>
          </a:p>
          <a:p>
            <a:r>
              <a:rPr lang="en-US" b="1" dirty="0"/>
              <a:t>d</a:t>
            </a:r>
            <a:r>
              <a:rPr lang="en-US" b="1" dirty="0" smtClean="0"/>
              <a:t>ocker image tag </a:t>
            </a:r>
            <a:r>
              <a:rPr lang="en-US" b="1" dirty="0" err="1" smtClean="0"/>
              <a:t>source_tag</a:t>
            </a:r>
            <a:r>
              <a:rPr lang="en-US" b="1" dirty="0" smtClean="0"/>
              <a:t> </a:t>
            </a:r>
            <a:r>
              <a:rPr lang="en-US" b="1" dirty="0" err="1" smtClean="0"/>
              <a:t>target_tag</a:t>
            </a:r>
            <a:endParaRPr lang="en-US" b="1" dirty="0" smtClean="0"/>
          </a:p>
          <a:p>
            <a:r>
              <a:rPr lang="en-US" dirty="0" smtClean="0"/>
              <a:t>Tagging </a:t>
            </a:r>
            <a:r>
              <a:rPr lang="en-US" dirty="0"/>
              <a:t>images for upload to Docker Hub </a:t>
            </a:r>
          </a:p>
          <a:p>
            <a:r>
              <a:rPr lang="en-US" dirty="0" smtClean="0"/>
              <a:t>How </a:t>
            </a:r>
            <a:r>
              <a:rPr lang="en-US" dirty="0"/>
              <a:t>tagging is related to image ID</a:t>
            </a:r>
            <a:endParaRPr lang="en-US" dirty="0" smtClean="0"/>
          </a:p>
          <a:p>
            <a:r>
              <a:rPr lang="en-US" dirty="0" smtClean="0"/>
              <a:t>How </a:t>
            </a:r>
            <a:r>
              <a:rPr lang="en-US" dirty="0"/>
              <a:t>to upload to Docker Hub </a:t>
            </a:r>
            <a:endParaRPr lang="en-US" dirty="0" smtClean="0"/>
          </a:p>
          <a:p>
            <a:r>
              <a:rPr lang="en-US" dirty="0" smtClean="0"/>
              <a:t>Image </a:t>
            </a:r>
            <a:r>
              <a:rPr lang="en-US" dirty="0"/>
              <a:t>ID vs. Tag</a:t>
            </a:r>
          </a:p>
        </p:txBody>
      </p:sp>
    </p:spTree>
    <p:extLst>
      <p:ext uri="{BB962C8B-B14F-4D97-AF65-F5344CB8AC3E}">
        <p14:creationId xmlns:p14="http://schemas.microsoft.com/office/powerpoint/2010/main" val="1903952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19773"/>
          </a:xfrm>
        </p:spPr>
        <p:txBody>
          <a:bodyPr>
            <a:normAutofit fontScale="90000"/>
          </a:bodyPr>
          <a:lstStyle/>
          <a:p>
            <a:pPr algn="ctr"/>
            <a:r>
              <a:rPr lang="en-US" sz="4000" dirty="0" smtClean="0"/>
              <a:t>Building custom images</a:t>
            </a:r>
            <a:endParaRPr lang="en-US" sz="4000" dirty="0"/>
          </a:p>
        </p:txBody>
      </p:sp>
      <p:sp>
        <p:nvSpPr>
          <p:cNvPr id="3" name="Content Placeholder 2"/>
          <p:cNvSpPr>
            <a:spLocks noGrp="1"/>
          </p:cNvSpPr>
          <p:nvPr>
            <p:ph idx="1"/>
          </p:nvPr>
        </p:nvSpPr>
        <p:spPr>
          <a:xfrm>
            <a:off x="1069848" y="736270"/>
            <a:ext cx="10058400" cy="5435930"/>
          </a:xfrm>
        </p:spPr>
        <p:txBody>
          <a:bodyPr/>
          <a:lstStyle/>
          <a:p>
            <a:r>
              <a:rPr lang="en-US" dirty="0" smtClean="0"/>
              <a:t>We can not use existing images all the time, as this may not suit to your application.</a:t>
            </a:r>
          </a:p>
          <a:p>
            <a:r>
              <a:rPr lang="en-US" dirty="0" smtClean="0"/>
              <a:t>Custom images can be created from </a:t>
            </a:r>
            <a:r>
              <a:rPr lang="en-US" dirty="0" err="1" smtClean="0"/>
              <a:t>Dockerfile</a:t>
            </a:r>
            <a:r>
              <a:rPr lang="en-US" dirty="0" smtClean="0"/>
              <a:t>.</a:t>
            </a:r>
          </a:p>
          <a:p>
            <a:r>
              <a:rPr lang="en-US" sz="2400" b="1" dirty="0" err="1"/>
              <a:t>Dockerfile</a:t>
            </a:r>
            <a:r>
              <a:rPr lang="en-US" sz="2400" b="1" dirty="0"/>
              <a:t> </a:t>
            </a:r>
            <a:r>
              <a:rPr lang="en-US" sz="2400" b="1" dirty="0" smtClean="0"/>
              <a:t>basics:</a:t>
            </a:r>
          </a:p>
          <a:p>
            <a:r>
              <a:rPr lang="en-US" dirty="0" smtClean="0"/>
              <a:t>FROM </a:t>
            </a:r>
            <a:r>
              <a:rPr lang="en-US" dirty="0"/>
              <a:t>(base image) </a:t>
            </a:r>
            <a:r>
              <a:rPr lang="en-US" dirty="0" smtClean="0"/>
              <a:t>•</a:t>
            </a:r>
          </a:p>
          <a:p>
            <a:r>
              <a:rPr lang="en-US" dirty="0" smtClean="0"/>
              <a:t>ENV </a:t>
            </a:r>
            <a:r>
              <a:rPr lang="en-US" dirty="0"/>
              <a:t>(environment variable) </a:t>
            </a:r>
            <a:endParaRPr lang="en-US" dirty="0" smtClean="0"/>
          </a:p>
          <a:p>
            <a:r>
              <a:rPr lang="en-US" dirty="0" smtClean="0"/>
              <a:t>RUN </a:t>
            </a:r>
            <a:r>
              <a:rPr lang="en-US" dirty="0"/>
              <a:t>(any arbitrary shell command) </a:t>
            </a:r>
            <a:endParaRPr lang="en-US" dirty="0" smtClean="0"/>
          </a:p>
          <a:p>
            <a:r>
              <a:rPr lang="en-US" dirty="0" smtClean="0"/>
              <a:t>EXPOSE </a:t>
            </a:r>
            <a:r>
              <a:rPr lang="en-US" dirty="0"/>
              <a:t>(open port from container to virtual network) </a:t>
            </a:r>
            <a:endParaRPr lang="en-US" dirty="0" smtClean="0"/>
          </a:p>
          <a:p>
            <a:r>
              <a:rPr lang="en-US" dirty="0" smtClean="0"/>
              <a:t>CMD </a:t>
            </a:r>
            <a:r>
              <a:rPr lang="en-US" dirty="0"/>
              <a:t>(command to run when container starts) </a:t>
            </a:r>
            <a:endParaRPr lang="en-US" dirty="0" smtClean="0"/>
          </a:p>
          <a:p>
            <a:r>
              <a:rPr lang="en-US" dirty="0" smtClean="0"/>
              <a:t>docker </a:t>
            </a:r>
            <a:r>
              <a:rPr lang="en-US" dirty="0"/>
              <a:t>image build (create image from </a:t>
            </a:r>
            <a:r>
              <a:rPr lang="en-US" dirty="0" err="1"/>
              <a:t>Dockerfile</a:t>
            </a:r>
            <a:r>
              <a:rPr lang="en-US" dirty="0"/>
              <a:t>)</a:t>
            </a:r>
            <a:endParaRPr lang="en-US" dirty="0" smtClean="0"/>
          </a:p>
        </p:txBody>
      </p:sp>
    </p:spTree>
    <p:extLst>
      <p:ext uri="{BB962C8B-B14F-4D97-AF65-F5344CB8AC3E}">
        <p14:creationId xmlns:p14="http://schemas.microsoft.com/office/powerpoint/2010/main" val="1390134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691025"/>
          </a:xfrm>
        </p:spPr>
        <p:txBody>
          <a:bodyPr>
            <a:normAutofit/>
          </a:bodyPr>
          <a:lstStyle/>
          <a:p>
            <a:pPr algn="ctr"/>
            <a:r>
              <a:rPr lang="en-US" sz="4000" dirty="0" smtClean="0"/>
              <a:t>Assignment-4</a:t>
            </a:r>
            <a:endParaRPr lang="en-US" sz="4000" dirty="0"/>
          </a:p>
        </p:txBody>
      </p:sp>
      <p:sp>
        <p:nvSpPr>
          <p:cNvPr id="3" name="Content Placeholder 2"/>
          <p:cNvSpPr>
            <a:spLocks noGrp="1"/>
          </p:cNvSpPr>
          <p:nvPr>
            <p:ph idx="1"/>
          </p:nvPr>
        </p:nvSpPr>
        <p:spPr>
          <a:xfrm>
            <a:off x="1069848" y="691025"/>
            <a:ext cx="10058400" cy="5481175"/>
          </a:xfrm>
        </p:spPr>
        <p:txBody>
          <a:bodyPr/>
          <a:lstStyle/>
          <a:p>
            <a:endParaRPr lang="en-US" dirty="0" smtClean="0"/>
          </a:p>
          <a:p>
            <a:endParaRPr lang="en-US" dirty="0"/>
          </a:p>
          <a:p>
            <a:r>
              <a:rPr lang="en-US" dirty="0" smtClean="0"/>
              <a:t>Use </a:t>
            </a:r>
            <a:r>
              <a:rPr lang="en-US" dirty="0"/>
              <a:t>the Alpine version of the official 'node' 6.x image </a:t>
            </a:r>
            <a:endParaRPr lang="en-US" dirty="0" smtClean="0"/>
          </a:p>
          <a:p>
            <a:r>
              <a:rPr lang="en-US" dirty="0" smtClean="0"/>
              <a:t>Check Assignment 4 in resources section</a:t>
            </a:r>
          </a:p>
          <a:p>
            <a:r>
              <a:rPr lang="en-US" dirty="0" smtClean="0"/>
              <a:t>Expected </a:t>
            </a:r>
            <a:r>
              <a:rPr lang="en-US" dirty="0"/>
              <a:t>result is web site at http://localhost </a:t>
            </a:r>
            <a:endParaRPr lang="en-US" dirty="0" smtClean="0"/>
          </a:p>
          <a:p>
            <a:r>
              <a:rPr lang="en-US" dirty="0" smtClean="0"/>
              <a:t>Tag </a:t>
            </a:r>
            <a:r>
              <a:rPr lang="en-US" dirty="0"/>
              <a:t>and push to your Docker Hub account (free) </a:t>
            </a:r>
            <a:endParaRPr lang="en-US" dirty="0" smtClean="0"/>
          </a:p>
          <a:p>
            <a:r>
              <a:rPr lang="en-US" dirty="0" smtClean="0"/>
              <a:t>Remove </a:t>
            </a:r>
            <a:r>
              <a:rPr lang="en-US" dirty="0"/>
              <a:t>your image from local cache, run again from Hub</a:t>
            </a:r>
          </a:p>
        </p:txBody>
      </p:sp>
    </p:spTree>
    <p:extLst>
      <p:ext uri="{BB962C8B-B14F-4D97-AF65-F5344CB8AC3E}">
        <p14:creationId xmlns:p14="http://schemas.microsoft.com/office/powerpoint/2010/main" val="1763628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97903"/>
          </a:xfrm>
        </p:spPr>
        <p:txBody>
          <a:bodyPr>
            <a:normAutofit/>
          </a:bodyPr>
          <a:lstStyle/>
          <a:p>
            <a:pPr algn="ctr"/>
            <a:r>
              <a:rPr lang="en-US" sz="4000" dirty="0" smtClean="0"/>
              <a:t>Containers Lifetime and Persistent Data</a:t>
            </a:r>
            <a:endParaRPr lang="en-US" sz="4000" dirty="0"/>
          </a:p>
        </p:txBody>
      </p:sp>
      <p:sp>
        <p:nvSpPr>
          <p:cNvPr id="3" name="Content Placeholder 2"/>
          <p:cNvSpPr>
            <a:spLocks noGrp="1"/>
          </p:cNvSpPr>
          <p:nvPr>
            <p:ph idx="1"/>
          </p:nvPr>
        </p:nvSpPr>
        <p:spPr>
          <a:xfrm>
            <a:off x="1069848" y="797903"/>
            <a:ext cx="10058400" cy="5374297"/>
          </a:xfrm>
        </p:spPr>
        <p:txBody>
          <a:bodyPr>
            <a:normAutofit/>
          </a:bodyPr>
          <a:lstStyle/>
          <a:p>
            <a:endParaRPr lang="en-US" sz="2400" dirty="0" smtClean="0"/>
          </a:p>
          <a:p>
            <a:endParaRPr lang="en-US" sz="2400" dirty="0"/>
          </a:p>
          <a:p>
            <a:r>
              <a:rPr lang="en-US" sz="2400" dirty="0" smtClean="0"/>
              <a:t>Containers </a:t>
            </a:r>
            <a:r>
              <a:rPr lang="en-US" sz="2400" dirty="0"/>
              <a:t>are usually immutable and ephemeral </a:t>
            </a:r>
            <a:endParaRPr lang="en-US" sz="2400" dirty="0" smtClean="0"/>
          </a:p>
          <a:p>
            <a:r>
              <a:rPr lang="en-US" sz="2400" dirty="0" smtClean="0"/>
              <a:t>"</a:t>
            </a:r>
            <a:r>
              <a:rPr lang="en-US" sz="2400" dirty="0"/>
              <a:t>immutable infrastructure": only re-deploy containers, never change </a:t>
            </a:r>
            <a:endParaRPr lang="en-US" sz="2400" dirty="0" smtClean="0"/>
          </a:p>
          <a:p>
            <a:r>
              <a:rPr lang="en-US" sz="2400" dirty="0" smtClean="0"/>
              <a:t>This </a:t>
            </a:r>
            <a:r>
              <a:rPr lang="en-US" sz="2400" dirty="0"/>
              <a:t>is the ideal scenario, but what about databases, or unique data? </a:t>
            </a:r>
            <a:endParaRPr lang="en-US" sz="2400" dirty="0" smtClean="0"/>
          </a:p>
          <a:p>
            <a:r>
              <a:rPr lang="en-US" sz="2400" dirty="0" smtClean="0"/>
              <a:t>Docker </a:t>
            </a:r>
            <a:r>
              <a:rPr lang="en-US" sz="2400" dirty="0"/>
              <a:t>gives us features to ensure these "separation of concerns" </a:t>
            </a:r>
            <a:endParaRPr lang="en-US" sz="2400" dirty="0" smtClean="0"/>
          </a:p>
          <a:p>
            <a:r>
              <a:rPr lang="en-US" sz="2400" dirty="0" smtClean="0"/>
              <a:t>This </a:t>
            </a:r>
            <a:r>
              <a:rPr lang="en-US" sz="2400" dirty="0"/>
              <a:t>is known as "persistent data" </a:t>
            </a:r>
            <a:endParaRPr lang="en-US" sz="2400" dirty="0" smtClean="0"/>
          </a:p>
          <a:p>
            <a:r>
              <a:rPr lang="en-US" sz="2400" dirty="0" smtClean="0"/>
              <a:t>Two </a:t>
            </a:r>
            <a:r>
              <a:rPr lang="en-US" sz="2400" dirty="0"/>
              <a:t>ways: Volumes and Bind Mounts </a:t>
            </a:r>
            <a:endParaRPr lang="en-US" sz="2400" dirty="0" smtClean="0"/>
          </a:p>
          <a:p>
            <a:r>
              <a:rPr lang="en-US" sz="2400" dirty="0" smtClean="0"/>
              <a:t>Volumes</a:t>
            </a:r>
            <a:r>
              <a:rPr lang="en-US" sz="2400" dirty="0"/>
              <a:t>: make special location outside of container UFS </a:t>
            </a:r>
            <a:endParaRPr lang="en-US" sz="2400" dirty="0" smtClean="0"/>
          </a:p>
          <a:p>
            <a:r>
              <a:rPr lang="en-US" sz="2400" dirty="0" smtClean="0"/>
              <a:t>Bind </a:t>
            </a:r>
            <a:r>
              <a:rPr lang="en-US" sz="2400" dirty="0"/>
              <a:t>Mounts: link container path to host path</a:t>
            </a:r>
          </a:p>
        </p:txBody>
      </p:sp>
    </p:spTree>
    <p:extLst>
      <p:ext uri="{BB962C8B-B14F-4D97-AF65-F5344CB8AC3E}">
        <p14:creationId xmlns:p14="http://schemas.microsoft.com/office/powerpoint/2010/main" val="836960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857280"/>
          </a:xfrm>
        </p:spPr>
        <p:txBody>
          <a:bodyPr>
            <a:normAutofit/>
          </a:bodyPr>
          <a:lstStyle/>
          <a:p>
            <a:pPr algn="ctr"/>
            <a:r>
              <a:rPr lang="en-US" sz="4000" dirty="0" smtClean="0"/>
              <a:t>Persistent Data: volumes</a:t>
            </a:r>
            <a:endParaRPr lang="en-US" sz="4000" dirty="0"/>
          </a:p>
        </p:txBody>
      </p:sp>
      <p:sp>
        <p:nvSpPr>
          <p:cNvPr id="3" name="Content Placeholder 2"/>
          <p:cNvSpPr>
            <a:spLocks noGrp="1"/>
          </p:cNvSpPr>
          <p:nvPr>
            <p:ph idx="1"/>
          </p:nvPr>
        </p:nvSpPr>
        <p:spPr>
          <a:xfrm>
            <a:off x="1069848" y="857280"/>
            <a:ext cx="10058400" cy="5314920"/>
          </a:xfrm>
        </p:spPr>
        <p:txBody>
          <a:bodyPr>
            <a:normAutofit/>
          </a:bodyPr>
          <a:lstStyle/>
          <a:p>
            <a:endParaRPr lang="en-US" sz="2400" dirty="0" smtClean="0"/>
          </a:p>
          <a:p>
            <a:endParaRPr lang="en-US" sz="2400" dirty="0"/>
          </a:p>
          <a:p>
            <a:r>
              <a:rPr lang="en-US" sz="2400" dirty="0" smtClean="0"/>
              <a:t>VOLUME </a:t>
            </a:r>
            <a:r>
              <a:rPr lang="en-US" sz="2400" dirty="0"/>
              <a:t>command in </a:t>
            </a:r>
            <a:r>
              <a:rPr lang="en-US" sz="2400" dirty="0" err="1"/>
              <a:t>Dockerfile</a:t>
            </a:r>
            <a:r>
              <a:rPr lang="en-US" sz="2400" dirty="0"/>
              <a:t> </a:t>
            </a:r>
            <a:endParaRPr lang="en-US" sz="2400" dirty="0" smtClean="0"/>
          </a:p>
          <a:p>
            <a:r>
              <a:rPr lang="en-US" sz="2400" dirty="0" smtClean="0"/>
              <a:t>Also </a:t>
            </a:r>
            <a:r>
              <a:rPr lang="en-US" sz="2400" dirty="0"/>
              <a:t>override with docker run -v /path/in/container </a:t>
            </a:r>
            <a:endParaRPr lang="en-US" sz="2400" dirty="0" smtClean="0"/>
          </a:p>
          <a:p>
            <a:r>
              <a:rPr lang="en-US" sz="2400" dirty="0" smtClean="0"/>
              <a:t>Bypasses </a:t>
            </a:r>
            <a:r>
              <a:rPr lang="en-US" sz="2400" dirty="0"/>
              <a:t>Union File System and stores in </a:t>
            </a:r>
            <a:r>
              <a:rPr lang="en-US" sz="2400" dirty="0" smtClean="0"/>
              <a:t>alt </a:t>
            </a:r>
            <a:r>
              <a:rPr lang="en-US" sz="2400" dirty="0"/>
              <a:t>location on host </a:t>
            </a:r>
            <a:endParaRPr lang="en-US" sz="2400" dirty="0" smtClean="0"/>
          </a:p>
          <a:p>
            <a:r>
              <a:rPr lang="en-US" sz="2400" dirty="0" smtClean="0"/>
              <a:t>By </a:t>
            </a:r>
            <a:r>
              <a:rPr lang="en-US" sz="2400" dirty="0"/>
              <a:t>default they only have a unique ID, but you can assign name </a:t>
            </a:r>
            <a:endParaRPr lang="en-US" sz="2400" dirty="0" smtClean="0"/>
          </a:p>
          <a:p>
            <a:r>
              <a:rPr lang="en-US" sz="2400" dirty="0" smtClean="0"/>
              <a:t>Then </a:t>
            </a:r>
            <a:r>
              <a:rPr lang="en-US" sz="2400" dirty="0"/>
              <a:t>it's a "named volume"</a:t>
            </a:r>
          </a:p>
        </p:txBody>
      </p:sp>
    </p:spTree>
    <p:extLst>
      <p:ext uri="{BB962C8B-B14F-4D97-AF65-F5344CB8AC3E}">
        <p14:creationId xmlns:p14="http://schemas.microsoft.com/office/powerpoint/2010/main" val="974391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857280"/>
          </a:xfrm>
        </p:spPr>
        <p:txBody>
          <a:bodyPr>
            <a:normAutofit/>
          </a:bodyPr>
          <a:lstStyle/>
          <a:p>
            <a:pPr algn="ctr"/>
            <a:r>
              <a:rPr lang="en-US" sz="4000" dirty="0"/>
              <a:t>Persistent Data: Bind Mounting</a:t>
            </a:r>
          </a:p>
        </p:txBody>
      </p:sp>
      <p:sp>
        <p:nvSpPr>
          <p:cNvPr id="3" name="Content Placeholder 2"/>
          <p:cNvSpPr>
            <a:spLocks noGrp="1"/>
          </p:cNvSpPr>
          <p:nvPr>
            <p:ph idx="1"/>
          </p:nvPr>
        </p:nvSpPr>
        <p:spPr>
          <a:xfrm>
            <a:off x="1069848" y="1033153"/>
            <a:ext cx="10058400" cy="5139047"/>
          </a:xfrm>
        </p:spPr>
        <p:txBody>
          <a:bodyPr>
            <a:normAutofit/>
          </a:bodyPr>
          <a:lstStyle/>
          <a:p>
            <a:endParaRPr lang="en-US" sz="2400" dirty="0" smtClean="0"/>
          </a:p>
          <a:p>
            <a:endParaRPr lang="en-US" sz="2400" dirty="0"/>
          </a:p>
          <a:p>
            <a:r>
              <a:rPr lang="en-US" sz="2400" dirty="0" smtClean="0"/>
              <a:t>Maps </a:t>
            </a:r>
            <a:r>
              <a:rPr lang="en-US" sz="2400" dirty="0"/>
              <a:t>a host file or directory to a container file or directory </a:t>
            </a:r>
            <a:endParaRPr lang="en-US" sz="2400" dirty="0" smtClean="0"/>
          </a:p>
          <a:p>
            <a:r>
              <a:rPr lang="en-US" sz="2400" dirty="0" smtClean="0"/>
              <a:t>Basically </a:t>
            </a:r>
            <a:r>
              <a:rPr lang="en-US" sz="2400" dirty="0"/>
              <a:t>just two locations pointing to the same file(s) </a:t>
            </a:r>
            <a:endParaRPr lang="en-US" sz="2400" dirty="0" smtClean="0"/>
          </a:p>
          <a:p>
            <a:r>
              <a:rPr lang="en-US" sz="2400" dirty="0" smtClean="0"/>
              <a:t>Again</a:t>
            </a:r>
            <a:r>
              <a:rPr lang="en-US" sz="2400" dirty="0"/>
              <a:t>, skips UFS, and host files overwrite any in container </a:t>
            </a:r>
            <a:endParaRPr lang="en-US" sz="2400" dirty="0" smtClean="0"/>
          </a:p>
        </p:txBody>
      </p:sp>
    </p:spTree>
    <p:extLst>
      <p:ext uri="{BB962C8B-B14F-4D97-AF65-F5344CB8AC3E}">
        <p14:creationId xmlns:p14="http://schemas.microsoft.com/office/powerpoint/2010/main" val="20565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31649"/>
          </a:xfrm>
        </p:spPr>
        <p:txBody>
          <a:bodyPr>
            <a:normAutofit fontScale="90000"/>
          </a:bodyPr>
          <a:lstStyle/>
          <a:p>
            <a:pPr algn="ctr"/>
            <a:r>
              <a:rPr lang="en-US" sz="4000" dirty="0" smtClean="0"/>
              <a:t>Docker-</a:t>
            </a:r>
            <a:r>
              <a:rPr lang="en-US" sz="4000" dirty="0" err="1" smtClean="0"/>
              <a:t>composE</a:t>
            </a:r>
            <a:endParaRPr lang="en-US" sz="4000" dirty="0"/>
          </a:p>
        </p:txBody>
      </p:sp>
      <p:sp>
        <p:nvSpPr>
          <p:cNvPr id="3" name="Content Placeholder 2"/>
          <p:cNvSpPr>
            <a:spLocks noGrp="1"/>
          </p:cNvSpPr>
          <p:nvPr>
            <p:ph idx="1"/>
          </p:nvPr>
        </p:nvSpPr>
        <p:spPr>
          <a:xfrm>
            <a:off x="1069848" y="997527"/>
            <a:ext cx="10058400" cy="5174673"/>
          </a:xfrm>
        </p:spPr>
        <p:txBody>
          <a:bodyPr>
            <a:normAutofit fontScale="92500" lnSpcReduction="10000"/>
          </a:bodyPr>
          <a:lstStyle/>
          <a:p>
            <a:endParaRPr lang="en-US" dirty="0" smtClean="0"/>
          </a:p>
          <a:p>
            <a:r>
              <a:rPr lang="en-US" dirty="0" smtClean="0"/>
              <a:t>Compose </a:t>
            </a:r>
            <a:r>
              <a:rPr lang="en-US" dirty="0"/>
              <a:t>is a tool for defining and running multi-container Docker applications</a:t>
            </a:r>
            <a:r>
              <a:rPr lang="en-US" dirty="0" smtClean="0"/>
              <a:t>.</a:t>
            </a:r>
          </a:p>
          <a:p>
            <a:r>
              <a:rPr lang="en-US" dirty="0" smtClean="0"/>
              <a:t>With </a:t>
            </a:r>
            <a:r>
              <a:rPr lang="en-US" dirty="0"/>
              <a:t>Compose, you use a YAML file to configure your application’s services</a:t>
            </a:r>
            <a:r>
              <a:rPr lang="en-US" dirty="0" smtClean="0"/>
              <a:t>.</a:t>
            </a:r>
          </a:p>
          <a:p>
            <a:r>
              <a:rPr lang="en-US" dirty="0" smtClean="0"/>
              <a:t>Then</a:t>
            </a:r>
            <a:r>
              <a:rPr lang="en-US" dirty="0"/>
              <a:t>, with a single command, you create and start all the services from your configuration. </a:t>
            </a:r>
            <a:endParaRPr lang="en-US" dirty="0" smtClean="0"/>
          </a:p>
          <a:p>
            <a:r>
              <a:rPr lang="en-US" dirty="0" smtClean="0"/>
              <a:t>To </a:t>
            </a:r>
            <a:r>
              <a:rPr lang="en-US" dirty="0"/>
              <a:t>learn more about all the features of </a:t>
            </a:r>
            <a:r>
              <a:rPr lang="en-US" dirty="0" smtClean="0"/>
              <a:t>Compose</a:t>
            </a:r>
          </a:p>
          <a:p>
            <a:r>
              <a:rPr lang="en-US" b="1" dirty="0" smtClean="0"/>
              <a:t>Features :</a:t>
            </a:r>
            <a:endParaRPr lang="en-US" b="1" dirty="0"/>
          </a:p>
          <a:p>
            <a:r>
              <a:rPr lang="en-US" dirty="0"/>
              <a:t>The features of Compose that make it effective are:</a:t>
            </a:r>
          </a:p>
          <a:p>
            <a:r>
              <a:rPr lang="en-US" dirty="0">
                <a:hlinkClick r:id="rId2"/>
              </a:rPr>
              <a:t>Multiple isolated environments on a single host</a:t>
            </a:r>
            <a:endParaRPr lang="en-US" dirty="0"/>
          </a:p>
          <a:p>
            <a:r>
              <a:rPr lang="en-US" dirty="0">
                <a:hlinkClick r:id="rId3"/>
              </a:rPr>
              <a:t>Preserve volume data when containers are created</a:t>
            </a:r>
            <a:endParaRPr lang="en-US" dirty="0"/>
          </a:p>
          <a:p>
            <a:r>
              <a:rPr lang="en-US" dirty="0">
                <a:hlinkClick r:id="rId4"/>
              </a:rPr>
              <a:t>Only recreate containers that have changed</a:t>
            </a:r>
            <a:endParaRPr lang="en-US" dirty="0"/>
          </a:p>
          <a:p>
            <a:r>
              <a:rPr lang="en-US" dirty="0">
                <a:hlinkClick r:id="rId5"/>
              </a:rPr>
              <a:t>Variables and moving a composition between environments</a:t>
            </a:r>
            <a:endParaRPr lang="en-US" dirty="0"/>
          </a:p>
          <a:p>
            <a:r>
              <a:rPr lang="en-US" dirty="0"/>
              <a:t/>
            </a:r>
            <a:br>
              <a:rPr lang="en-US" dirty="0"/>
            </a:br>
            <a:endParaRPr lang="en-US" dirty="0"/>
          </a:p>
        </p:txBody>
      </p:sp>
    </p:spTree>
    <p:extLst>
      <p:ext uri="{BB962C8B-B14F-4D97-AF65-F5344CB8AC3E}">
        <p14:creationId xmlns:p14="http://schemas.microsoft.com/office/powerpoint/2010/main" val="96676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821654"/>
          </a:xfrm>
        </p:spPr>
        <p:txBody>
          <a:bodyPr>
            <a:normAutofit/>
          </a:bodyPr>
          <a:lstStyle/>
          <a:p>
            <a:pPr algn="ctr"/>
            <a:r>
              <a:rPr lang="en-US" sz="4000" dirty="0" smtClean="0"/>
              <a:t>Docker-compose cli</a:t>
            </a:r>
            <a:endParaRPr lang="en-US" sz="4000" dirty="0"/>
          </a:p>
        </p:txBody>
      </p:sp>
      <p:sp>
        <p:nvSpPr>
          <p:cNvPr id="3" name="Content Placeholder 2"/>
          <p:cNvSpPr>
            <a:spLocks noGrp="1"/>
          </p:cNvSpPr>
          <p:nvPr>
            <p:ph idx="1"/>
          </p:nvPr>
        </p:nvSpPr>
        <p:spPr>
          <a:xfrm>
            <a:off x="1069848" y="821654"/>
            <a:ext cx="10058400" cy="5350546"/>
          </a:xfrm>
        </p:spPr>
        <p:txBody>
          <a:bodyPr/>
          <a:lstStyle/>
          <a:p>
            <a:endParaRPr lang="en-US" dirty="0" smtClean="0"/>
          </a:p>
          <a:p>
            <a:r>
              <a:rPr lang="en-US" dirty="0" smtClean="0"/>
              <a:t>CLI Tool comes with Docker for Windows/Mac, but need to download it </a:t>
            </a:r>
            <a:r>
              <a:rPr lang="en-US" dirty="0" err="1" smtClean="0"/>
              <a:t>seperately</a:t>
            </a:r>
            <a:r>
              <a:rPr lang="en-US" dirty="0" smtClean="0"/>
              <a:t> for Linux.</a:t>
            </a:r>
          </a:p>
          <a:p>
            <a:r>
              <a:rPr lang="en-US" dirty="0" smtClean="0"/>
              <a:t>Ideal for local development.</a:t>
            </a:r>
          </a:p>
          <a:p>
            <a:r>
              <a:rPr lang="en-US" dirty="0" smtClean="0"/>
              <a:t>Two major commands.</a:t>
            </a:r>
          </a:p>
          <a:p>
            <a:r>
              <a:rPr lang="en-US" b="1" dirty="0"/>
              <a:t>d</a:t>
            </a:r>
            <a:r>
              <a:rPr lang="en-US" b="1" dirty="0" smtClean="0"/>
              <a:t>ocker-compose up</a:t>
            </a:r>
          </a:p>
          <a:p>
            <a:r>
              <a:rPr lang="en-US" b="1" dirty="0"/>
              <a:t>d</a:t>
            </a:r>
            <a:r>
              <a:rPr lang="en-US" b="1" dirty="0" smtClean="0"/>
              <a:t>ocker-compose down</a:t>
            </a:r>
          </a:p>
          <a:p>
            <a:r>
              <a:rPr lang="en-US" dirty="0" smtClean="0"/>
              <a:t>You can use below commands to setup entire application from GIT</a:t>
            </a:r>
          </a:p>
          <a:p>
            <a:r>
              <a:rPr lang="en-US" b="1" dirty="0" err="1" smtClean="0"/>
              <a:t>git</a:t>
            </a:r>
            <a:r>
              <a:rPr lang="en-US" b="1" dirty="0" smtClean="0"/>
              <a:t> clone </a:t>
            </a:r>
            <a:r>
              <a:rPr lang="en-US" b="1" dirty="0" err="1" smtClean="0"/>
              <a:t>github.com</a:t>
            </a:r>
            <a:r>
              <a:rPr lang="en-US" b="1" dirty="0" smtClean="0"/>
              <a:t>/some/software</a:t>
            </a:r>
          </a:p>
          <a:p>
            <a:r>
              <a:rPr lang="en-US" b="1" dirty="0"/>
              <a:t>d</a:t>
            </a:r>
            <a:r>
              <a:rPr lang="en-US" b="1" dirty="0" smtClean="0"/>
              <a:t>ocker-compose up</a:t>
            </a:r>
          </a:p>
          <a:p>
            <a:endParaRPr lang="en-US" dirty="0"/>
          </a:p>
        </p:txBody>
      </p:sp>
    </p:spTree>
    <p:extLst>
      <p:ext uri="{BB962C8B-B14F-4D97-AF65-F5344CB8AC3E}">
        <p14:creationId xmlns:p14="http://schemas.microsoft.com/office/powerpoint/2010/main" val="1352311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57280"/>
          </a:xfrm>
        </p:spPr>
        <p:txBody>
          <a:bodyPr>
            <a:normAutofit/>
          </a:bodyPr>
          <a:lstStyle/>
          <a:p>
            <a:pPr algn="ctr"/>
            <a:r>
              <a:rPr lang="en-US" sz="4000" dirty="0" smtClean="0"/>
              <a:t>Assignment-5</a:t>
            </a:r>
            <a:endParaRPr lang="en-US" sz="4000" dirty="0"/>
          </a:p>
        </p:txBody>
      </p:sp>
      <p:sp>
        <p:nvSpPr>
          <p:cNvPr id="3" name="Content Placeholder 2"/>
          <p:cNvSpPr>
            <a:spLocks noGrp="1"/>
          </p:cNvSpPr>
          <p:nvPr>
            <p:ph idx="1"/>
          </p:nvPr>
        </p:nvSpPr>
        <p:spPr>
          <a:xfrm>
            <a:off x="1069848" y="1258784"/>
            <a:ext cx="10058400" cy="4913416"/>
          </a:xfrm>
        </p:spPr>
        <p:txBody>
          <a:bodyPr/>
          <a:lstStyle/>
          <a:p>
            <a:endParaRPr lang="en-US" dirty="0" smtClean="0"/>
          </a:p>
          <a:p>
            <a:endParaRPr lang="en-US" dirty="0"/>
          </a:p>
          <a:p>
            <a:r>
              <a:rPr lang="en-US" sz="2400" dirty="0" smtClean="0"/>
              <a:t>Build a basic compose file for a Drupal content management system website.(get help from </a:t>
            </a:r>
            <a:r>
              <a:rPr lang="en-US" sz="2400" dirty="0" err="1" smtClean="0"/>
              <a:t>dockerhub</a:t>
            </a:r>
            <a:r>
              <a:rPr lang="en-US" sz="2400" dirty="0" smtClean="0"/>
              <a:t>)</a:t>
            </a:r>
          </a:p>
          <a:p>
            <a:r>
              <a:rPr lang="en-US" sz="2400" dirty="0" smtClean="0"/>
              <a:t>Use Drupal and </a:t>
            </a:r>
            <a:r>
              <a:rPr lang="en-US" sz="2400" dirty="0" err="1" smtClean="0"/>
              <a:t>postgres</a:t>
            </a:r>
            <a:r>
              <a:rPr lang="en-US" sz="2400" dirty="0" smtClean="0"/>
              <a:t> image.</a:t>
            </a:r>
          </a:p>
          <a:p>
            <a:r>
              <a:rPr lang="en-US" sz="2400" dirty="0" smtClean="0"/>
              <a:t>Expose 8080 port for </a:t>
            </a:r>
            <a:r>
              <a:rPr lang="en-US" sz="2400" dirty="0" err="1" smtClean="0"/>
              <a:t>drupal</a:t>
            </a:r>
            <a:r>
              <a:rPr lang="en-US" sz="2400" dirty="0" smtClean="0"/>
              <a:t> container.</a:t>
            </a:r>
          </a:p>
          <a:p>
            <a:r>
              <a:rPr lang="en-US" sz="2400" dirty="0" smtClean="0"/>
              <a:t>Set password for </a:t>
            </a:r>
            <a:r>
              <a:rPr lang="en-US" sz="2400" dirty="0" err="1" smtClean="0"/>
              <a:t>postgres</a:t>
            </a:r>
            <a:r>
              <a:rPr lang="en-US" sz="2400" dirty="0" smtClean="0"/>
              <a:t> by “ POSTGRES_PASSWORD”</a:t>
            </a:r>
          </a:p>
          <a:p>
            <a:r>
              <a:rPr lang="en-US" sz="2400" dirty="0" smtClean="0"/>
              <a:t>Setup Drupal via browser.</a:t>
            </a:r>
          </a:p>
        </p:txBody>
      </p:sp>
    </p:spTree>
    <p:extLst>
      <p:ext uri="{BB962C8B-B14F-4D97-AF65-F5344CB8AC3E}">
        <p14:creationId xmlns:p14="http://schemas.microsoft.com/office/powerpoint/2010/main" val="66915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err="1" smtClean="0"/>
              <a:t>Microservice</a:t>
            </a:r>
            <a:r>
              <a:rPr lang="en-US" sz="4000" dirty="0" smtClean="0"/>
              <a:t> </a:t>
            </a:r>
            <a:r>
              <a:rPr lang="en-US" sz="4000" dirty="0"/>
              <a:t>Architecture</a:t>
            </a:r>
          </a:p>
        </p:txBody>
      </p:sp>
    </p:spTree>
    <p:extLst>
      <p:ext uri="{BB962C8B-B14F-4D97-AF65-F5344CB8AC3E}">
        <p14:creationId xmlns:p14="http://schemas.microsoft.com/office/powerpoint/2010/main" val="16380435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28532"/>
          </a:xfrm>
        </p:spPr>
        <p:txBody>
          <a:bodyPr>
            <a:normAutofit/>
          </a:bodyPr>
          <a:lstStyle/>
          <a:p>
            <a:pPr algn="ctr"/>
            <a:r>
              <a:rPr lang="en-US" sz="4000" dirty="0" smtClean="0"/>
              <a:t>Assigment-6</a:t>
            </a:r>
            <a:endParaRPr lang="en-US" sz="4000" dirty="0"/>
          </a:p>
        </p:txBody>
      </p:sp>
      <p:sp>
        <p:nvSpPr>
          <p:cNvPr id="3" name="Content Placeholder 2"/>
          <p:cNvSpPr>
            <a:spLocks noGrp="1"/>
          </p:cNvSpPr>
          <p:nvPr>
            <p:ph idx="1"/>
          </p:nvPr>
        </p:nvSpPr>
        <p:spPr>
          <a:xfrm>
            <a:off x="1069848" y="1235034"/>
            <a:ext cx="10058400" cy="4937166"/>
          </a:xfrm>
        </p:spPr>
        <p:txBody>
          <a:bodyPr/>
          <a:lstStyle/>
          <a:p>
            <a:r>
              <a:rPr lang="en-US" b="1" dirty="0" smtClean="0"/>
              <a:t>Build and Run Compose.</a:t>
            </a:r>
          </a:p>
          <a:p>
            <a:endParaRPr lang="en-US" dirty="0"/>
          </a:p>
          <a:p>
            <a:r>
              <a:rPr lang="en-US" dirty="0" smtClean="0"/>
              <a:t>Start with compose file from previous assignment5.</a:t>
            </a:r>
          </a:p>
          <a:p>
            <a:r>
              <a:rPr lang="en-US" dirty="0" smtClean="0"/>
              <a:t>Make your own </a:t>
            </a:r>
            <a:r>
              <a:rPr lang="en-US" dirty="0" err="1" smtClean="0"/>
              <a:t>Dockerfile</a:t>
            </a:r>
            <a:r>
              <a:rPr lang="en-US" dirty="0" smtClean="0"/>
              <a:t> and docker-</a:t>
            </a:r>
            <a:r>
              <a:rPr lang="en-US" dirty="0" err="1" smtClean="0"/>
              <a:t>compose.yml</a:t>
            </a:r>
            <a:r>
              <a:rPr lang="en-US" dirty="0" smtClean="0"/>
              <a:t> in Assignment6 folder.</a:t>
            </a:r>
          </a:p>
          <a:p>
            <a:r>
              <a:rPr lang="en-US" dirty="0" smtClean="0"/>
              <a:t>Use </a:t>
            </a:r>
            <a:r>
              <a:rPr lang="en-US" dirty="0" err="1" smtClean="0"/>
              <a:t>README.md</a:t>
            </a:r>
            <a:r>
              <a:rPr lang="en-US" dirty="0" smtClean="0"/>
              <a:t> file for more details</a:t>
            </a:r>
          </a:p>
          <a:p>
            <a:pPr lvl="1"/>
            <a:endParaRPr lang="en-US" dirty="0"/>
          </a:p>
        </p:txBody>
      </p:sp>
    </p:spTree>
    <p:extLst>
      <p:ext uri="{BB962C8B-B14F-4D97-AF65-F5344CB8AC3E}">
        <p14:creationId xmlns:p14="http://schemas.microsoft.com/office/powerpoint/2010/main" val="543618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smtClean="0"/>
              <a:t>DOCKER </a:t>
            </a:r>
            <a:r>
              <a:rPr lang="en-US" sz="4000" dirty="0" smtClean="0"/>
              <a:t>SWARM</a:t>
            </a:r>
            <a:endParaRPr lang="en-US" sz="4000" dirty="0"/>
          </a:p>
        </p:txBody>
      </p:sp>
    </p:spTree>
    <p:extLst>
      <p:ext uri="{BB962C8B-B14F-4D97-AF65-F5344CB8AC3E}">
        <p14:creationId xmlns:p14="http://schemas.microsoft.com/office/powerpoint/2010/main" val="18275562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Containers Everywhere</a:t>
            </a:r>
            <a:endParaRPr lang="en-US" sz="4000" dirty="0"/>
          </a:p>
        </p:txBody>
      </p:sp>
      <p:sp>
        <p:nvSpPr>
          <p:cNvPr id="3" name="Content Placeholder 2"/>
          <p:cNvSpPr>
            <a:spLocks noGrp="1"/>
          </p:cNvSpPr>
          <p:nvPr>
            <p:ph idx="1"/>
          </p:nvPr>
        </p:nvSpPr>
        <p:spPr>
          <a:xfrm>
            <a:off x="1069848" y="1638795"/>
            <a:ext cx="10058400" cy="4533405"/>
          </a:xfrm>
        </p:spPr>
        <p:txBody>
          <a:bodyPr/>
          <a:lstStyle/>
          <a:p>
            <a:r>
              <a:rPr lang="en-US" dirty="0" smtClean="0"/>
              <a:t>How do we automate container lifecycle?</a:t>
            </a:r>
          </a:p>
          <a:p>
            <a:r>
              <a:rPr lang="en-US" dirty="0" smtClean="0"/>
              <a:t>How can we easily scale out/in/up/down?</a:t>
            </a:r>
          </a:p>
          <a:p>
            <a:r>
              <a:rPr lang="en-US" dirty="0" smtClean="0"/>
              <a:t>How can we ensure our containers are re-created if they fail?</a:t>
            </a:r>
          </a:p>
          <a:p>
            <a:r>
              <a:rPr lang="en-US" dirty="0" smtClean="0"/>
              <a:t>How can we replace container without downtime?(B-G Deployment)</a:t>
            </a:r>
          </a:p>
          <a:p>
            <a:r>
              <a:rPr lang="en-US" dirty="0" smtClean="0"/>
              <a:t>How can we control/track where containers gets created?</a:t>
            </a:r>
          </a:p>
          <a:p>
            <a:r>
              <a:rPr lang="en-US" dirty="0" smtClean="0"/>
              <a:t>How can we store secrets, keys, password and get them in right container?</a:t>
            </a:r>
          </a:p>
        </p:txBody>
      </p:sp>
    </p:spTree>
    <p:extLst>
      <p:ext uri="{BB962C8B-B14F-4D97-AF65-F5344CB8AC3E}">
        <p14:creationId xmlns:p14="http://schemas.microsoft.com/office/powerpoint/2010/main" val="1821065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975" y="0"/>
            <a:ext cx="10058400" cy="702900"/>
          </a:xfrm>
        </p:spPr>
        <p:txBody>
          <a:bodyPr>
            <a:normAutofit/>
          </a:bodyPr>
          <a:lstStyle/>
          <a:p>
            <a:pPr algn="ctr"/>
            <a:r>
              <a:rPr lang="en-US" sz="4000" dirty="0" smtClean="0"/>
              <a:t>SWARM-Built in orchestration</a:t>
            </a:r>
            <a:endParaRPr lang="en-US" sz="4000" dirty="0"/>
          </a:p>
        </p:txBody>
      </p:sp>
      <p:sp>
        <p:nvSpPr>
          <p:cNvPr id="3" name="Content Placeholder 2"/>
          <p:cNvSpPr>
            <a:spLocks noGrp="1"/>
          </p:cNvSpPr>
          <p:nvPr>
            <p:ph idx="1"/>
          </p:nvPr>
        </p:nvSpPr>
        <p:spPr>
          <a:xfrm>
            <a:off x="1069848" y="702900"/>
            <a:ext cx="10058400" cy="5469300"/>
          </a:xfrm>
        </p:spPr>
        <p:txBody>
          <a:bodyPr/>
          <a:lstStyle/>
          <a:p>
            <a:r>
              <a:rPr lang="en-US" dirty="0"/>
              <a:t>A swarm is a group of machines that are running Docker and joined into a </a:t>
            </a:r>
            <a:r>
              <a:rPr lang="en-US" dirty="0" smtClean="0"/>
              <a:t>cluster.</a:t>
            </a:r>
          </a:p>
          <a:p>
            <a:r>
              <a:rPr lang="en-US" dirty="0" smtClean="0"/>
              <a:t>After that, </a:t>
            </a:r>
            <a:r>
              <a:rPr lang="en-US" dirty="0"/>
              <a:t>you continue to run the Docker commands you’re used to, but now they are executed on a cluster by a </a:t>
            </a:r>
            <a:r>
              <a:rPr lang="en-US" b="1" dirty="0"/>
              <a:t>swarm manager</a:t>
            </a:r>
            <a:r>
              <a:rPr lang="en-US" dirty="0"/>
              <a:t>. </a:t>
            </a:r>
            <a:endParaRPr lang="en-US" dirty="0" smtClean="0"/>
          </a:p>
          <a:p>
            <a:r>
              <a:rPr lang="en-US" dirty="0" smtClean="0"/>
              <a:t>The </a:t>
            </a:r>
            <a:r>
              <a:rPr lang="en-US" dirty="0"/>
              <a:t>machines in a swarm can be physical or virtual. </a:t>
            </a:r>
            <a:endParaRPr lang="en-US" dirty="0" smtClean="0"/>
          </a:p>
          <a:p>
            <a:r>
              <a:rPr lang="en-US" dirty="0" smtClean="0"/>
              <a:t>After </a:t>
            </a:r>
            <a:r>
              <a:rPr lang="en-US" dirty="0"/>
              <a:t>joining a swarm, they are referred to as </a:t>
            </a:r>
            <a:r>
              <a:rPr lang="en-US" b="1" dirty="0"/>
              <a:t>nodes</a:t>
            </a:r>
            <a:r>
              <a:rPr lang="en-US" dirty="0" smtClean="0"/>
              <a:t>.</a:t>
            </a:r>
          </a:p>
          <a:p>
            <a:r>
              <a:rPr lang="en-US" dirty="0"/>
              <a:t>Swarm managers are the only machines in a swarm that can execute your commands, or authorize other machines to join the swarm as </a:t>
            </a:r>
            <a:r>
              <a:rPr lang="en-US" b="1" dirty="0"/>
              <a:t>workers</a:t>
            </a:r>
            <a:r>
              <a:rPr lang="en-US" dirty="0"/>
              <a:t>. </a:t>
            </a:r>
            <a:endParaRPr lang="en-US" dirty="0" smtClean="0"/>
          </a:p>
          <a:p>
            <a:r>
              <a:rPr lang="en-US" dirty="0" smtClean="0"/>
              <a:t>Workers </a:t>
            </a:r>
            <a:r>
              <a:rPr lang="en-US" dirty="0"/>
              <a:t>are just there to provide capacity and do not have the authority to tell any other machine what it can and cannot do</a:t>
            </a:r>
            <a:r>
              <a:rPr lang="en-US" dirty="0" smtClean="0"/>
              <a:t>.</a:t>
            </a:r>
          </a:p>
          <a:p>
            <a:r>
              <a:rPr lang="en-US" dirty="0"/>
              <a:t>Up until now, you have been using Docker in a single-host mode on your local machine. But Docker also can be switched into </a:t>
            </a:r>
            <a:r>
              <a:rPr lang="en-US" b="1" dirty="0"/>
              <a:t>swarm mode</a:t>
            </a:r>
            <a:r>
              <a:rPr lang="en-US" dirty="0"/>
              <a:t>, and that’s what enables the use of swarms. </a:t>
            </a:r>
            <a:endParaRPr lang="en-US" dirty="0" smtClean="0"/>
          </a:p>
          <a:p>
            <a:r>
              <a:rPr lang="en-US" dirty="0" smtClean="0"/>
              <a:t>Enabling </a:t>
            </a:r>
            <a:r>
              <a:rPr lang="en-US" dirty="0"/>
              <a:t>swarm mode instantly makes the current machine a swarm manager. From then on, Docker runs the commands you execute on the swarm you’re managing, rather than just on the current machine.</a:t>
            </a:r>
            <a:endParaRPr lang="en-US" dirty="0"/>
          </a:p>
        </p:txBody>
      </p:sp>
    </p:spTree>
    <p:extLst>
      <p:ext uri="{BB962C8B-B14F-4D97-AF65-F5344CB8AC3E}">
        <p14:creationId xmlns:p14="http://schemas.microsoft.com/office/powerpoint/2010/main" val="360466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Architecture</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510" y="2120900"/>
            <a:ext cx="8425330" cy="4051300"/>
          </a:xfrm>
          <a:ln>
            <a:solidFill>
              <a:schemeClr val="tx1"/>
            </a:solidFill>
          </a:ln>
        </p:spPr>
      </p:pic>
    </p:spTree>
    <p:extLst>
      <p:ext uri="{BB962C8B-B14F-4D97-AF65-F5344CB8AC3E}">
        <p14:creationId xmlns:p14="http://schemas.microsoft.com/office/powerpoint/2010/main" val="1377418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850" y="0"/>
            <a:ext cx="10058400" cy="631649"/>
          </a:xfrm>
        </p:spPr>
        <p:txBody>
          <a:bodyPr>
            <a:normAutofit fontScale="90000"/>
          </a:bodyPr>
          <a:lstStyle/>
          <a:p>
            <a:pPr algn="ctr"/>
            <a:r>
              <a:rPr lang="en-US" sz="4000" dirty="0" smtClean="0"/>
              <a:t>Architecture in Detail</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1761" y="925513"/>
            <a:ext cx="8334827" cy="5246687"/>
          </a:xfrm>
        </p:spPr>
      </p:pic>
    </p:spTree>
    <p:extLst>
      <p:ext uri="{BB962C8B-B14F-4D97-AF65-F5344CB8AC3E}">
        <p14:creationId xmlns:p14="http://schemas.microsoft.com/office/powerpoint/2010/main" val="1130571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62277"/>
          </a:xfrm>
        </p:spPr>
        <p:txBody>
          <a:bodyPr>
            <a:normAutofit/>
          </a:bodyPr>
          <a:lstStyle/>
          <a:p>
            <a:pPr algn="ctr"/>
            <a:r>
              <a:rPr lang="en-US" sz="4000" dirty="0" smtClean="0"/>
              <a:t>Example: NGINX</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6973" y="762000"/>
            <a:ext cx="8864404" cy="5410200"/>
          </a:xfrm>
        </p:spPr>
      </p:pic>
    </p:spTree>
    <p:extLst>
      <p:ext uri="{BB962C8B-B14F-4D97-AF65-F5344CB8AC3E}">
        <p14:creationId xmlns:p14="http://schemas.microsoft.com/office/powerpoint/2010/main" val="1963849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548521"/>
          </a:xfrm>
        </p:spPr>
        <p:txBody>
          <a:bodyPr>
            <a:normAutofit fontScale="90000"/>
          </a:bodyPr>
          <a:lstStyle/>
          <a:p>
            <a:pPr algn="ctr"/>
            <a:r>
              <a:rPr lang="en-US" sz="4000" dirty="0" smtClean="0"/>
              <a:t>Docker swarm </a:t>
            </a:r>
            <a:r>
              <a:rPr lang="en-US" sz="4000" dirty="0" err="1" smtClean="0"/>
              <a:t>init</a:t>
            </a:r>
            <a:endParaRPr lang="en-US" sz="4000" dirty="0"/>
          </a:p>
        </p:txBody>
      </p:sp>
      <p:sp>
        <p:nvSpPr>
          <p:cNvPr id="3" name="Content Placeholder 2"/>
          <p:cNvSpPr>
            <a:spLocks noGrp="1"/>
          </p:cNvSpPr>
          <p:nvPr>
            <p:ph idx="1"/>
          </p:nvPr>
        </p:nvSpPr>
        <p:spPr>
          <a:xfrm>
            <a:off x="1069848" y="736270"/>
            <a:ext cx="10058400" cy="5435930"/>
          </a:xfrm>
        </p:spPr>
        <p:txBody>
          <a:bodyPr/>
          <a:lstStyle/>
          <a:p>
            <a:endParaRPr lang="en-US" dirty="0" smtClean="0"/>
          </a:p>
          <a:p>
            <a:r>
              <a:rPr lang="en-US" dirty="0" err="1" smtClean="0"/>
              <a:t>Whats</a:t>
            </a:r>
            <a:r>
              <a:rPr lang="en-US" dirty="0" smtClean="0"/>
              <a:t> just happened?</a:t>
            </a:r>
          </a:p>
          <a:p>
            <a:endParaRPr lang="en-US" dirty="0"/>
          </a:p>
          <a:p>
            <a:r>
              <a:rPr lang="en-US" dirty="0" smtClean="0"/>
              <a:t>Lots of PKI and security automation</a:t>
            </a:r>
          </a:p>
          <a:p>
            <a:r>
              <a:rPr lang="en-US" dirty="0" smtClean="0"/>
              <a:t>Root signing certificate created for SWARM</a:t>
            </a:r>
          </a:p>
          <a:p>
            <a:r>
              <a:rPr lang="en-US" dirty="0" smtClean="0"/>
              <a:t>Certificate is issued for the first manager node.</a:t>
            </a:r>
          </a:p>
          <a:p>
            <a:r>
              <a:rPr lang="en-US" dirty="0" smtClean="0"/>
              <a:t>Join Tokens are created.</a:t>
            </a:r>
          </a:p>
          <a:p>
            <a:r>
              <a:rPr lang="en-US" dirty="0" smtClean="0"/>
              <a:t>Raft Database created to store root CA, </a:t>
            </a:r>
            <a:r>
              <a:rPr lang="en-US" dirty="0" err="1" smtClean="0"/>
              <a:t>config</a:t>
            </a:r>
            <a:r>
              <a:rPr lang="en-US" dirty="0" smtClean="0"/>
              <a:t> and secrets.</a:t>
            </a:r>
            <a:endParaRPr lang="en-US" dirty="0"/>
          </a:p>
        </p:txBody>
      </p:sp>
    </p:spTree>
    <p:extLst>
      <p:ext uri="{BB962C8B-B14F-4D97-AF65-F5344CB8AC3E}">
        <p14:creationId xmlns:p14="http://schemas.microsoft.com/office/powerpoint/2010/main" val="1747417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19773"/>
          </a:xfrm>
        </p:spPr>
        <p:txBody>
          <a:bodyPr>
            <a:normAutofit fontScale="90000"/>
          </a:bodyPr>
          <a:lstStyle/>
          <a:p>
            <a:pPr algn="ctr"/>
            <a:r>
              <a:rPr lang="en-US" sz="4000" dirty="0" smtClean="0"/>
              <a:t>Docker swarM</a:t>
            </a:r>
            <a:r>
              <a:rPr lang="en-US" sz="4000" dirty="0"/>
              <a:t>:</a:t>
            </a:r>
            <a:r>
              <a:rPr lang="en-US" sz="4000" dirty="0" smtClean="0"/>
              <a:t>3 node cluster</a:t>
            </a:r>
            <a:endParaRPr lang="en-US" sz="4000" dirty="0"/>
          </a:p>
        </p:txBody>
      </p:sp>
      <p:sp>
        <p:nvSpPr>
          <p:cNvPr id="3" name="Content Placeholder 2"/>
          <p:cNvSpPr>
            <a:spLocks noGrp="1"/>
          </p:cNvSpPr>
          <p:nvPr>
            <p:ph idx="1"/>
          </p:nvPr>
        </p:nvSpPr>
        <p:spPr>
          <a:xfrm>
            <a:off x="1069848" y="1104405"/>
            <a:ext cx="10058400" cy="5067795"/>
          </a:xfrm>
        </p:spPr>
        <p:txBody>
          <a:bodyPr/>
          <a:lstStyle/>
          <a:p>
            <a:pPr>
              <a:buFont typeface="Wingdings" charset="2"/>
              <a:buChar char="Ø"/>
            </a:pPr>
            <a:r>
              <a:rPr lang="en-US" dirty="0" smtClean="0"/>
              <a:t>Play-with-</a:t>
            </a:r>
            <a:r>
              <a:rPr lang="en-US" dirty="0" err="1" smtClean="0"/>
              <a:t>docker.com</a:t>
            </a:r>
            <a:endParaRPr lang="en-US" dirty="0" smtClean="0"/>
          </a:p>
          <a:p>
            <a:r>
              <a:rPr lang="en-US" dirty="0" smtClean="0"/>
              <a:t>Only needs browser but reset after 4 hours.</a:t>
            </a:r>
          </a:p>
          <a:p>
            <a:endParaRPr lang="en-US" dirty="0" smtClean="0"/>
          </a:p>
          <a:p>
            <a:pPr>
              <a:buFont typeface="Wingdings" charset="2"/>
              <a:buChar char="Ø"/>
            </a:pPr>
            <a:r>
              <a:rPr lang="en-US" dirty="0" smtClean="0"/>
              <a:t>Docker Machine + Virtual Box</a:t>
            </a:r>
          </a:p>
          <a:p>
            <a:r>
              <a:rPr lang="en-US" dirty="0" smtClean="0"/>
              <a:t>Free and can be used locally, Needs at least 8GB RAM</a:t>
            </a:r>
          </a:p>
          <a:p>
            <a:endParaRPr lang="en-US" dirty="0" smtClean="0"/>
          </a:p>
          <a:p>
            <a:pPr>
              <a:buFont typeface="Wingdings" charset="2"/>
              <a:buChar char="Ø"/>
            </a:pPr>
            <a:r>
              <a:rPr lang="en-US" dirty="0" smtClean="0"/>
              <a:t>Roll your own machine on AWS/AZURE/GCP</a:t>
            </a:r>
          </a:p>
          <a:p>
            <a:r>
              <a:rPr lang="en-US" dirty="0" smtClean="0"/>
              <a:t>Install docker by </a:t>
            </a:r>
            <a:r>
              <a:rPr lang="en-US" dirty="0" err="1" smtClean="0"/>
              <a:t>get.docker.com</a:t>
            </a:r>
            <a:endParaRPr lang="en-US" dirty="0" smtClean="0"/>
          </a:p>
          <a:p>
            <a:endParaRPr lang="en-US" dirty="0"/>
          </a:p>
        </p:txBody>
      </p:sp>
    </p:spTree>
    <p:extLst>
      <p:ext uri="{BB962C8B-B14F-4D97-AF65-F5344CB8AC3E}">
        <p14:creationId xmlns:p14="http://schemas.microsoft.com/office/powerpoint/2010/main" val="1881574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518" y="1122363"/>
            <a:ext cx="9144000" cy="2387600"/>
          </a:xfrm>
        </p:spPr>
        <p:txBody>
          <a:bodyPr/>
          <a:lstStyle/>
          <a:p>
            <a:r>
              <a:rPr lang="en-US" sz="4000" dirty="0" smtClean="0"/>
              <a:t>Kubernetes</a:t>
            </a:r>
            <a:endParaRPr lang="en-US" sz="4000" dirty="0"/>
          </a:p>
        </p:txBody>
      </p:sp>
    </p:spTree>
    <p:extLst>
      <p:ext uri="{BB962C8B-B14F-4D97-AF65-F5344CB8AC3E}">
        <p14:creationId xmlns:p14="http://schemas.microsoft.com/office/powerpoint/2010/main" val="457257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87006"/>
          </a:xfrm>
        </p:spPr>
        <p:txBody>
          <a:bodyPr>
            <a:normAutofit/>
          </a:bodyPr>
          <a:lstStyle/>
          <a:p>
            <a:r>
              <a:rPr lang="en-US" sz="4000" dirty="0" err="1" smtClean="0"/>
              <a:t>MicroService</a:t>
            </a:r>
            <a:r>
              <a:rPr lang="en-US" sz="4000" dirty="0" smtClean="0"/>
              <a:t> Architecture</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1875" y="2120900"/>
            <a:ext cx="9134600" cy="4051300"/>
          </a:xfrm>
        </p:spPr>
      </p:pic>
    </p:spTree>
    <p:extLst>
      <p:ext uri="{BB962C8B-B14F-4D97-AF65-F5344CB8AC3E}">
        <p14:creationId xmlns:p14="http://schemas.microsoft.com/office/powerpoint/2010/main" val="4205177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16656"/>
          </a:xfrm>
        </p:spPr>
        <p:txBody>
          <a:bodyPr>
            <a:normAutofit/>
          </a:bodyPr>
          <a:lstStyle/>
          <a:p>
            <a:pPr algn="ctr"/>
            <a:r>
              <a:rPr lang="en-US" sz="4000" dirty="0" smtClean="0"/>
              <a:t>What is </a:t>
            </a:r>
            <a:r>
              <a:rPr lang="en-US" sz="4000" dirty="0" err="1" smtClean="0"/>
              <a:t>kubernetes</a:t>
            </a:r>
            <a:endParaRPr lang="en-US" sz="4000" dirty="0"/>
          </a:p>
        </p:txBody>
      </p:sp>
      <p:sp>
        <p:nvSpPr>
          <p:cNvPr id="3" name="Content Placeholder 2"/>
          <p:cNvSpPr>
            <a:spLocks noGrp="1"/>
          </p:cNvSpPr>
          <p:nvPr>
            <p:ph idx="1"/>
          </p:nvPr>
        </p:nvSpPr>
        <p:spPr/>
        <p:txBody>
          <a:bodyPr>
            <a:normAutofit/>
          </a:bodyPr>
          <a:lstStyle/>
          <a:p>
            <a:r>
              <a:rPr lang="en-US" sz="2400" dirty="0"/>
              <a:t>Kubernetes is based on years of Google’s experience of running workloads at a huge scale in production</a:t>
            </a:r>
            <a:r>
              <a:rPr lang="en-US" sz="2400" dirty="0" smtClean="0"/>
              <a:t>.</a:t>
            </a:r>
          </a:p>
          <a:p>
            <a:r>
              <a:rPr lang="en-US" sz="2400" dirty="0"/>
              <a:t>As per </a:t>
            </a:r>
            <a:r>
              <a:rPr lang="en-US" sz="2400" dirty="0">
                <a:hlinkClick r:id="rId2"/>
              </a:rPr>
              <a:t>Kubernetes website</a:t>
            </a:r>
            <a:r>
              <a:rPr lang="en-US" sz="2400" dirty="0"/>
              <a:t>, “Kubernetes is an open-source system for automating deployment, scaling, and management of containerized applications</a:t>
            </a:r>
            <a:r>
              <a:rPr lang="en-US" sz="2400" dirty="0" smtClean="0"/>
              <a:t>.”</a:t>
            </a:r>
          </a:p>
          <a:p>
            <a:r>
              <a:rPr lang="en-US" sz="2400" dirty="0"/>
              <a:t>It groups containers that make up an application into logical units for easy management and discovery. </a:t>
            </a:r>
            <a:endParaRPr lang="en-US" sz="2400" dirty="0"/>
          </a:p>
        </p:txBody>
      </p:sp>
    </p:spTree>
    <p:extLst>
      <p:ext uri="{BB962C8B-B14F-4D97-AF65-F5344CB8AC3E}">
        <p14:creationId xmlns:p14="http://schemas.microsoft.com/office/powerpoint/2010/main" val="73590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47126"/>
            <a:ext cx="10058400" cy="691025"/>
          </a:xfrm>
        </p:spPr>
        <p:txBody>
          <a:bodyPr>
            <a:normAutofit/>
          </a:bodyPr>
          <a:lstStyle/>
          <a:p>
            <a:pPr algn="ctr"/>
            <a:r>
              <a:rPr lang="en-US" sz="4000" dirty="0" smtClean="0"/>
              <a:t>More about </a:t>
            </a:r>
            <a:r>
              <a:rPr lang="en-US" sz="4000" dirty="0" err="1" smtClean="0"/>
              <a:t>kubernetes</a:t>
            </a:r>
            <a:endParaRPr lang="en-US" sz="4000" dirty="0"/>
          </a:p>
        </p:txBody>
      </p:sp>
      <p:sp>
        <p:nvSpPr>
          <p:cNvPr id="3" name="Content Placeholder 2"/>
          <p:cNvSpPr>
            <a:spLocks noGrp="1"/>
          </p:cNvSpPr>
          <p:nvPr>
            <p:ph idx="1"/>
          </p:nvPr>
        </p:nvSpPr>
        <p:spPr>
          <a:xfrm>
            <a:off x="1069848" y="1068779"/>
            <a:ext cx="10058400" cy="5103421"/>
          </a:xfrm>
        </p:spPr>
        <p:txBody>
          <a:bodyPr/>
          <a:lstStyle/>
          <a:p>
            <a:r>
              <a:rPr lang="en-US" sz="2400" dirty="0" smtClean="0"/>
              <a:t>It lets you schedule containers on a cluster of machines</a:t>
            </a:r>
          </a:p>
          <a:p>
            <a:r>
              <a:rPr lang="en-US" sz="2400" dirty="0" smtClean="0"/>
              <a:t>You can run multiple containers on a same machine</a:t>
            </a:r>
          </a:p>
          <a:p>
            <a:r>
              <a:rPr lang="en-US" sz="2400" dirty="0" smtClean="0"/>
              <a:t>You can run long running services(Web application)</a:t>
            </a:r>
          </a:p>
          <a:p>
            <a:r>
              <a:rPr lang="en-US" sz="2400" dirty="0" smtClean="0"/>
              <a:t>Kubernetes manages the state of these containers</a:t>
            </a:r>
          </a:p>
          <a:p>
            <a:pPr>
              <a:buFont typeface="Wingdings" charset="2"/>
              <a:buChar char="Ø"/>
            </a:pPr>
            <a:r>
              <a:rPr lang="en-US" sz="2400" dirty="0" smtClean="0"/>
              <a:t>Can start container on a specific node</a:t>
            </a:r>
          </a:p>
          <a:p>
            <a:pPr>
              <a:buFont typeface="Wingdings" charset="2"/>
              <a:buChar char="Ø"/>
            </a:pPr>
            <a:r>
              <a:rPr lang="en-US" sz="2400" dirty="0" smtClean="0"/>
              <a:t>Will restart container when it gets failed.</a:t>
            </a:r>
          </a:p>
          <a:p>
            <a:pPr>
              <a:buFont typeface="Wingdings" charset="2"/>
              <a:buChar char="Ø"/>
            </a:pPr>
            <a:r>
              <a:rPr lang="en-US" sz="2400" dirty="0" smtClean="0"/>
              <a:t>Can move containers from one machine to another.</a:t>
            </a:r>
          </a:p>
          <a:p>
            <a:pPr lvl="0">
              <a:buClr>
                <a:srgbClr val="D34817">
                  <a:lumMod val="75000"/>
                </a:srgbClr>
              </a:buClr>
            </a:pPr>
            <a:r>
              <a:rPr lang="en-US" sz="2400" dirty="0" smtClean="0">
                <a:solidFill>
                  <a:prstClr val="black"/>
                </a:solidFill>
              </a:rPr>
              <a:t>Kubernetes can start with one node until thousands of nodes</a:t>
            </a:r>
          </a:p>
          <a:p>
            <a:pPr marL="0" indent="0">
              <a:buNone/>
            </a:pPr>
            <a:endParaRPr lang="en-US" dirty="0"/>
          </a:p>
        </p:txBody>
      </p:sp>
    </p:spTree>
    <p:extLst>
      <p:ext uri="{BB962C8B-B14F-4D97-AF65-F5344CB8AC3E}">
        <p14:creationId xmlns:p14="http://schemas.microsoft.com/office/powerpoint/2010/main" val="492746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72756"/>
            <a:ext cx="10058400" cy="1023534"/>
          </a:xfrm>
        </p:spPr>
        <p:txBody>
          <a:bodyPr>
            <a:normAutofit/>
          </a:bodyPr>
          <a:lstStyle/>
          <a:p>
            <a:pPr algn="ctr"/>
            <a:r>
              <a:rPr lang="en-US" sz="4000" dirty="0" smtClean="0"/>
              <a:t>Kubernetes Features:</a:t>
            </a:r>
            <a:endParaRPr lang="en-US" sz="4000" dirty="0"/>
          </a:p>
        </p:txBody>
      </p:sp>
      <p:sp>
        <p:nvSpPr>
          <p:cNvPr id="3" name="Content Placeholder 2"/>
          <p:cNvSpPr>
            <a:spLocks noGrp="1"/>
          </p:cNvSpPr>
          <p:nvPr>
            <p:ph idx="1"/>
          </p:nvPr>
        </p:nvSpPr>
        <p:spPr>
          <a:xfrm>
            <a:off x="1069848" y="1876300"/>
            <a:ext cx="10058400" cy="4295899"/>
          </a:xfrm>
        </p:spPr>
        <p:txBody>
          <a:bodyPr>
            <a:normAutofit/>
          </a:bodyPr>
          <a:lstStyle/>
          <a:p>
            <a:r>
              <a:rPr lang="en-US" sz="2800" dirty="0" smtClean="0"/>
              <a:t>Automatic </a:t>
            </a:r>
            <a:r>
              <a:rPr lang="en-US" sz="2800" dirty="0" err="1" smtClean="0"/>
              <a:t>Binpacking</a:t>
            </a:r>
            <a:endParaRPr lang="en-US" sz="2800" dirty="0" smtClean="0"/>
          </a:p>
          <a:p>
            <a:r>
              <a:rPr lang="en-US" sz="2800" dirty="0" smtClean="0"/>
              <a:t>Horizontal scaling</a:t>
            </a:r>
          </a:p>
          <a:p>
            <a:r>
              <a:rPr lang="en-US" sz="2800" dirty="0" smtClean="0"/>
              <a:t>Self healing</a:t>
            </a:r>
          </a:p>
          <a:p>
            <a:r>
              <a:rPr lang="en-US" sz="2800" dirty="0" smtClean="0"/>
              <a:t>Automated rollouts and rollbacks</a:t>
            </a:r>
          </a:p>
          <a:p>
            <a:r>
              <a:rPr lang="en-US" sz="2800" dirty="0" smtClean="0"/>
              <a:t>Storage orchestration</a:t>
            </a:r>
          </a:p>
          <a:p>
            <a:r>
              <a:rPr lang="en-US" sz="2800" dirty="0" smtClean="0"/>
              <a:t>Secret and configuration Management.</a:t>
            </a:r>
          </a:p>
          <a:p>
            <a:r>
              <a:rPr lang="en-US" sz="2800" dirty="0" smtClean="0"/>
              <a:t>Batch execution</a:t>
            </a:r>
            <a:endParaRPr lang="en-US" sz="2800" dirty="0"/>
          </a:p>
        </p:txBody>
      </p:sp>
    </p:spTree>
    <p:extLst>
      <p:ext uri="{BB962C8B-B14F-4D97-AF65-F5344CB8AC3E}">
        <p14:creationId xmlns:p14="http://schemas.microsoft.com/office/powerpoint/2010/main" val="1560553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467" y="423334"/>
            <a:ext cx="10058400" cy="5661114"/>
          </a:xfrm>
          <a:prstGeom prst="rect">
            <a:avLst/>
          </a:prstGeom>
        </p:spPr>
      </p:pic>
    </p:spTree>
    <p:extLst>
      <p:ext uri="{BB962C8B-B14F-4D97-AF65-F5344CB8AC3E}">
        <p14:creationId xmlns:p14="http://schemas.microsoft.com/office/powerpoint/2010/main" val="15960427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33" y="389467"/>
            <a:ext cx="10058400" cy="5676109"/>
          </a:xfrm>
          <a:prstGeom prst="rect">
            <a:avLst/>
          </a:prstGeom>
        </p:spPr>
      </p:pic>
    </p:spTree>
    <p:extLst>
      <p:ext uri="{BB962C8B-B14F-4D97-AF65-F5344CB8AC3E}">
        <p14:creationId xmlns:p14="http://schemas.microsoft.com/office/powerpoint/2010/main" val="1624075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67" y="474134"/>
            <a:ext cx="10058400" cy="5704295"/>
          </a:xfrm>
          <a:prstGeom prst="rect">
            <a:avLst/>
          </a:prstGeom>
          <a:ln>
            <a:solidFill>
              <a:schemeClr val="tx1"/>
            </a:solidFill>
          </a:ln>
        </p:spPr>
      </p:pic>
    </p:spTree>
    <p:extLst>
      <p:ext uri="{BB962C8B-B14F-4D97-AF65-F5344CB8AC3E}">
        <p14:creationId xmlns:p14="http://schemas.microsoft.com/office/powerpoint/2010/main" val="995955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00" y="474133"/>
            <a:ext cx="10058400" cy="5686096"/>
          </a:xfrm>
          <a:prstGeom prst="rect">
            <a:avLst/>
          </a:prstGeom>
          <a:ln>
            <a:solidFill>
              <a:schemeClr val="tx1"/>
            </a:solidFill>
          </a:ln>
        </p:spPr>
      </p:pic>
    </p:spTree>
    <p:extLst>
      <p:ext uri="{BB962C8B-B14F-4D97-AF65-F5344CB8AC3E}">
        <p14:creationId xmlns:p14="http://schemas.microsoft.com/office/powerpoint/2010/main" val="2041882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38666"/>
            <a:ext cx="10058400" cy="5706533"/>
          </a:xfrm>
          <a:prstGeom prst="rect">
            <a:avLst/>
          </a:prstGeom>
          <a:ln>
            <a:solidFill>
              <a:schemeClr val="tx1"/>
            </a:solidFill>
          </a:ln>
        </p:spPr>
      </p:pic>
    </p:spTree>
    <p:extLst>
      <p:ext uri="{BB962C8B-B14F-4D97-AF65-F5344CB8AC3E}">
        <p14:creationId xmlns:p14="http://schemas.microsoft.com/office/powerpoint/2010/main" val="6685504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 y="423333"/>
            <a:ext cx="10058400" cy="5695215"/>
          </a:xfrm>
          <a:prstGeom prst="rect">
            <a:avLst/>
          </a:prstGeom>
          <a:ln>
            <a:solidFill>
              <a:schemeClr val="tx1"/>
            </a:solidFill>
          </a:ln>
        </p:spPr>
      </p:pic>
    </p:spTree>
    <p:extLst>
      <p:ext uri="{BB962C8B-B14F-4D97-AF65-F5344CB8AC3E}">
        <p14:creationId xmlns:p14="http://schemas.microsoft.com/office/powerpoint/2010/main" val="20440866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389467"/>
            <a:ext cx="10058400" cy="5677454"/>
          </a:xfrm>
          <a:prstGeom prst="rect">
            <a:avLst/>
          </a:prstGeom>
        </p:spPr>
      </p:pic>
    </p:spTree>
    <p:extLst>
      <p:ext uri="{BB962C8B-B14F-4D97-AF65-F5344CB8AC3E}">
        <p14:creationId xmlns:p14="http://schemas.microsoft.com/office/powerpoint/2010/main" val="1073788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6559677" cy="941397"/>
          </a:xfrm>
        </p:spPr>
        <p:txBody>
          <a:bodyPr>
            <a:noAutofit/>
          </a:bodyPr>
          <a:lstStyle/>
          <a:p>
            <a:r>
              <a:rPr lang="en-US" sz="4000" dirty="0" smtClean="0"/>
              <a:t/>
            </a:r>
            <a:br>
              <a:rPr lang="en-US" sz="4000" dirty="0" smtClean="0"/>
            </a:br>
            <a:r>
              <a:rPr lang="en-US" sz="4000" dirty="0" err="1" smtClean="0"/>
              <a:t>MicroService</a:t>
            </a:r>
            <a:r>
              <a:rPr lang="en-US" sz="4000" dirty="0" smtClean="0"/>
              <a:t> Architecture</a:t>
            </a:r>
            <a:br>
              <a:rPr lang="en-US" sz="4000" dirty="0" smtClean="0"/>
            </a:br>
            <a:endParaRPr lang="en-US" sz="4000" dirty="0"/>
          </a:p>
        </p:txBody>
      </p:sp>
      <p:pic>
        <p:nvPicPr>
          <p:cNvPr id="4" name="Content Placeholder 3"/>
          <p:cNvPicPr>
            <a:picLocks noGrp="1" noChangeAspect="1"/>
          </p:cNvPicPr>
          <p:nvPr>
            <p:ph idx="1"/>
          </p:nvPr>
        </p:nvPicPr>
        <p:blipFill>
          <a:blip r:embed="rId2"/>
          <a:stretch>
            <a:fillRect/>
          </a:stretch>
        </p:blipFill>
        <p:spPr>
          <a:xfrm>
            <a:off x="1640759" y="1426029"/>
            <a:ext cx="8916831" cy="4746171"/>
          </a:xfrm>
          <a:prstGeom prst="rect">
            <a:avLst/>
          </a:prstGeom>
        </p:spPr>
      </p:pic>
    </p:spTree>
    <p:extLst>
      <p:ext uri="{BB962C8B-B14F-4D97-AF65-F5344CB8AC3E}">
        <p14:creationId xmlns:p14="http://schemas.microsoft.com/office/powerpoint/2010/main" val="5768746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67" y="406400"/>
            <a:ext cx="10058400" cy="5683362"/>
          </a:xfrm>
          <a:prstGeom prst="rect">
            <a:avLst/>
          </a:prstGeom>
          <a:ln>
            <a:solidFill>
              <a:schemeClr val="tx1"/>
            </a:solidFill>
          </a:ln>
        </p:spPr>
      </p:pic>
    </p:spTree>
    <p:extLst>
      <p:ext uri="{BB962C8B-B14F-4D97-AF65-F5344CB8AC3E}">
        <p14:creationId xmlns:p14="http://schemas.microsoft.com/office/powerpoint/2010/main" val="1790209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419100"/>
            <a:ext cx="10058400" cy="5629779"/>
          </a:xfrm>
          <a:prstGeom prst="rect">
            <a:avLst/>
          </a:prstGeom>
          <a:ln>
            <a:solidFill>
              <a:schemeClr val="tx1"/>
            </a:solidFill>
          </a:ln>
        </p:spPr>
      </p:pic>
    </p:spTree>
    <p:extLst>
      <p:ext uri="{BB962C8B-B14F-4D97-AF65-F5344CB8AC3E}">
        <p14:creationId xmlns:p14="http://schemas.microsoft.com/office/powerpoint/2010/main" val="735261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33" y="491066"/>
            <a:ext cx="10058400" cy="5683362"/>
          </a:xfrm>
          <a:prstGeom prst="rect">
            <a:avLst/>
          </a:prstGeom>
          <a:ln>
            <a:solidFill>
              <a:schemeClr val="tx1"/>
            </a:solidFill>
          </a:ln>
        </p:spPr>
      </p:pic>
    </p:spTree>
    <p:extLst>
      <p:ext uri="{BB962C8B-B14F-4D97-AF65-F5344CB8AC3E}">
        <p14:creationId xmlns:p14="http://schemas.microsoft.com/office/powerpoint/2010/main" val="1353829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355600"/>
            <a:ext cx="10058400" cy="5661114"/>
          </a:xfrm>
          <a:prstGeom prst="rect">
            <a:avLst/>
          </a:prstGeom>
          <a:ln>
            <a:solidFill>
              <a:schemeClr val="tx1"/>
            </a:solidFill>
          </a:ln>
        </p:spPr>
      </p:pic>
    </p:spTree>
    <p:extLst>
      <p:ext uri="{BB962C8B-B14F-4D97-AF65-F5344CB8AC3E}">
        <p14:creationId xmlns:p14="http://schemas.microsoft.com/office/powerpoint/2010/main" val="745526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67" y="656166"/>
            <a:ext cx="10058400" cy="4864190"/>
          </a:xfrm>
          <a:prstGeom prst="rect">
            <a:avLst/>
          </a:prstGeom>
          <a:ln>
            <a:solidFill>
              <a:schemeClr val="tx1"/>
            </a:solidFill>
          </a:ln>
        </p:spPr>
      </p:pic>
    </p:spTree>
    <p:extLst>
      <p:ext uri="{BB962C8B-B14F-4D97-AF65-F5344CB8AC3E}">
        <p14:creationId xmlns:p14="http://schemas.microsoft.com/office/powerpoint/2010/main" val="1459786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686512"/>
            <a:ext cx="10058400" cy="631649"/>
          </a:xfrm>
        </p:spPr>
        <p:txBody>
          <a:bodyPr>
            <a:normAutofit fontScale="90000"/>
          </a:bodyPr>
          <a:lstStyle/>
          <a:p>
            <a:pPr algn="ctr"/>
            <a:r>
              <a:rPr lang="en-US" sz="4000" dirty="0" smtClean="0"/>
              <a:t>Kubernetes anywhere</a:t>
            </a:r>
            <a:endParaRPr lang="en-US" sz="4000" dirty="0"/>
          </a:p>
        </p:txBody>
      </p:sp>
      <p:sp>
        <p:nvSpPr>
          <p:cNvPr id="3" name="Content Placeholder 2"/>
          <p:cNvSpPr>
            <a:spLocks noGrp="1"/>
          </p:cNvSpPr>
          <p:nvPr>
            <p:ph idx="1"/>
          </p:nvPr>
        </p:nvSpPr>
        <p:spPr/>
        <p:txBody>
          <a:bodyPr>
            <a:normAutofit/>
          </a:bodyPr>
          <a:lstStyle/>
          <a:p>
            <a:r>
              <a:rPr lang="en-US" sz="2400" dirty="0" smtClean="0"/>
              <a:t>You can Kubernetes anywhere</a:t>
            </a:r>
          </a:p>
          <a:p>
            <a:r>
              <a:rPr lang="en-US" sz="2400" dirty="0" smtClean="0"/>
              <a:t>On-premise (Own Datacenter)</a:t>
            </a:r>
          </a:p>
          <a:p>
            <a:r>
              <a:rPr lang="en-US" sz="2400" dirty="0" smtClean="0"/>
              <a:t>Public cloud (Google/AWS/Azure)</a:t>
            </a:r>
          </a:p>
          <a:p>
            <a:r>
              <a:rPr lang="en-US" sz="2400" dirty="0" smtClean="0"/>
              <a:t>Hybrid: Public&amp; Private</a:t>
            </a:r>
            <a:endParaRPr lang="en-US" sz="2400" dirty="0"/>
          </a:p>
        </p:txBody>
      </p:sp>
    </p:spTree>
    <p:extLst>
      <p:ext uri="{BB962C8B-B14F-4D97-AF65-F5344CB8AC3E}">
        <p14:creationId xmlns:p14="http://schemas.microsoft.com/office/powerpoint/2010/main" val="873800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3"/>
            <a:ext cx="10058400" cy="797903"/>
          </a:xfrm>
        </p:spPr>
        <p:txBody>
          <a:bodyPr>
            <a:normAutofit/>
          </a:bodyPr>
          <a:lstStyle/>
          <a:p>
            <a:pPr algn="ctr"/>
            <a:r>
              <a:rPr lang="en-US" sz="4000" dirty="0" smtClean="0"/>
              <a:t>Kubernetes Setup</a:t>
            </a:r>
            <a:endParaRPr lang="en-US" sz="4000" dirty="0"/>
          </a:p>
        </p:txBody>
      </p:sp>
      <p:sp>
        <p:nvSpPr>
          <p:cNvPr id="3" name="Content Placeholder 2"/>
          <p:cNvSpPr>
            <a:spLocks noGrp="1"/>
          </p:cNvSpPr>
          <p:nvPr>
            <p:ph idx="1"/>
          </p:nvPr>
        </p:nvSpPr>
        <p:spPr>
          <a:xfrm>
            <a:off x="1069848" y="1658271"/>
            <a:ext cx="10058400" cy="4050792"/>
          </a:xfrm>
        </p:spPr>
        <p:txBody>
          <a:bodyPr/>
          <a:lstStyle/>
          <a:p>
            <a:r>
              <a:rPr lang="en-US" dirty="0" smtClean="0"/>
              <a:t>Kubernetes can be run from anywhere</a:t>
            </a:r>
          </a:p>
          <a:p>
            <a:r>
              <a:rPr lang="en-US" dirty="0" smtClean="0"/>
              <a:t>More integrations required for certain cloud providers </a:t>
            </a:r>
          </a:p>
          <a:p>
            <a:pPr>
              <a:buFont typeface="Wingdings" charset="2"/>
              <a:buChar char="Ø"/>
            </a:pPr>
            <a:r>
              <a:rPr lang="en-US" dirty="0" smtClean="0"/>
              <a:t>Things like Volumes and External Load Balancers works only with supported cloud provider(AWS/AZURE)</a:t>
            </a:r>
          </a:p>
          <a:p>
            <a:pPr>
              <a:buFont typeface="Wingdings" charset="2"/>
              <a:buChar char="Ø"/>
            </a:pPr>
            <a:endParaRPr lang="en-US" dirty="0"/>
          </a:p>
          <a:p>
            <a:r>
              <a:rPr lang="en-US" dirty="0" err="1" smtClean="0"/>
              <a:t>Minikube</a:t>
            </a:r>
            <a:r>
              <a:rPr lang="en-US" dirty="0" smtClean="0"/>
              <a:t> </a:t>
            </a:r>
            <a:r>
              <a:rPr lang="mr-IN" dirty="0" smtClean="0"/>
              <a:t>–</a:t>
            </a:r>
            <a:r>
              <a:rPr lang="en-US" dirty="0" smtClean="0"/>
              <a:t> for quickly single machine Kubernetes cluster</a:t>
            </a:r>
          </a:p>
          <a:p>
            <a:r>
              <a:rPr lang="en-US" dirty="0"/>
              <a:t>h</a:t>
            </a:r>
            <a:r>
              <a:rPr lang="en-US" dirty="0" smtClean="0"/>
              <a:t>ttps://</a:t>
            </a:r>
            <a:r>
              <a:rPr lang="en-US" dirty="0" err="1" smtClean="0"/>
              <a:t>github.com</a:t>
            </a:r>
            <a:r>
              <a:rPr lang="en-US" dirty="0" smtClean="0"/>
              <a:t>/</a:t>
            </a:r>
            <a:r>
              <a:rPr lang="en-US" dirty="0" err="1" smtClean="0"/>
              <a:t>kubernetes</a:t>
            </a:r>
            <a:r>
              <a:rPr lang="en-US" dirty="0" smtClean="0"/>
              <a:t>/</a:t>
            </a:r>
            <a:r>
              <a:rPr lang="en-US" dirty="0" err="1" smtClean="0"/>
              <a:t>minikube</a:t>
            </a:r>
            <a:endParaRPr lang="en-US" dirty="0" smtClean="0"/>
          </a:p>
          <a:p>
            <a:r>
              <a:rPr lang="en-US" dirty="0" smtClean="0"/>
              <a:t>Kops : creating </a:t>
            </a:r>
            <a:r>
              <a:rPr lang="en-US" dirty="0" err="1" smtClean="0"/>
              <a:t>kubernetes</a:t>
            </a:r>
            <a:r>
              <a:rPr lang="en-US" dirty="0" smtClean="0"/>
              <a:t> cluster in </a:t>
            </a:r>
            <a:r>
              <a:rPr lang="en-US" dirty="0" err="1" smtClean="0"/>
              <a:t>aws</a:t>
            </a:r>
            <a:endParaRPr lang="en-US" dirty="0" smtClean="0"/>
          </a:p>
          <a:p>
            <a:r>
              <a:rPr lang="en-US" dirty="0" smtClean="0"/>
              <a:t>This can be used to spin up highly available PROD cluster on AWS</a:t>
            </a:r>
          </a:p>
        </p:txBody>
      </p:sp>
    </p:spTree>
    <p:extLst>
      <p:ext uri="{BB962C8B-B14F-4D97-AF65-F5344CB8AC3E}">
        <p14:creationId xmlns:p14="http://schemas.microsoft.com/office/powerpoint/2010/main" val="6451961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85008"/>
            <a:ext cx="10058400" cy="890649"/>
          </a:xfrm>
        </p:spPr>
        <p:txBody>
          <a:bodyPr>
            <a:normAutofit/>
          </a:bodyPr>
          <a:lstStyle/>
          <a:p>
            <a:pPr algn="ctr"/>
            <a:r>
              <a:rPr lang="en-US" sz="4000" dirty="0" smtClean="0"/>
              <a:t>Create first app on k8s</a:t>
            </a:r>
            <a:endParaRPr lang="en-US" sz="4000" dirty="0"/>
          </a:p>
        </p:txBody>
      </p:sp>
      <p:sp>
        <p:nvSpPr>
          <p:cNvPr id="3" name="Content Placeholder 2"/>
          <p:cNvSpPr>
            <a:spLocks noGrp="1"/>
          </p:cNvSpPr>
          <p:nvPr>
            <p:ph idx="1"/>
          </p:nvPr>
        </p:nvSpPr>
        <p:spPr>
          <a:xfrm>
            <a:off x="1069848" y="1092530"/>
            <a:ext cx="10058400" cy="5079670"/>
          </a:xfrm>
        </p:spPr>
        <p:txBody>
          <a:bodyPr>
            <a:normAutofit/>
          </a:bodyPr>
          <a:lstStyle/>
          <a:p>
            <a:r>
              <a:rPr lang="en-US" b="1" dirty="0" err="1"/>
              <a:t>k</a:t>
            </a:r>
            <a:r>
              <a:rPr lang="en-US" b="1" dirty="0" err="1" smtClean="0"/>
              <a:t>ubectl</a:t>
            </a:r>
            <a:r>
              <a:rPr lang="en-US" b="1" dirty="0" smtClean="0"/>
              <a:t> create </a:t>
            </a:r>
            <a:r>
              <a:rPr lang="mr-IN" b="1" dirty="0" smtClean="0"/>
              <a:t>–</a:t>
            </a:r>
            <a:r>
              <a:rPr lang="en-US" b="1" dirty="0" smtClean="0"/>
              <a:t>f </a:t>
            </a:r>
            <a:r>
              <a:rPr lang="en-US" b="1" dirty="0" err="1" smtClean="0"/>
              <a:t>helloworld.yml</a:t>
            </a:r>
            <a:endParaRPr lang="en-US" b="1" dirty="0" smtClean="0"/>
          </a:p>
          <a:p>
            <a:r>
              <a:rPr lang="en-US" b="1" dirty="0" err="1" smtClean="0"/>
              <a:t>kubectl</a:t>
            </a:r>
            <a:r>
              <a:rPr lang="en-US" b="1" dirty="0" smtClean="0"/>
              <a:t> get pods</a:t>
            </a:r>
          </a:p>
          <a:p>
            <a:r>
              <a:rPr lang="en-US" b="1" dirty="0" err="1"/>
              <a:t>k</a:t>
            </a:r>
            <a:r>
              <a:rPr lang="en-US" b="1" dirty="0" err="1" smtClean="0"/>
              <a:t>ubectl</a:t>
            </a:r>
            <a:r>
              <a:rPr lang="en-US" b="1" dirty="0" smtClean="0"/>
              <a:t> describe pod &lt;</a:t>
            </a:r>
            <a:r>
              <a:rPr lang="en-US" b="1" dirty="0" err="1" smtClean="0"/>
              <a:t>pod_name</a:t>
            </a:r>
            <a:r>
              <a:rPr lang="en-US" b="1" dirty="0" smtClean="0"/>
              <a:t>&gt;</a:t>
            </a:r>
          </a:p>
          <a:p>
            <a:r>
              <a:rPr lang="en-US" b="1" dirty="0" err="1" smtClean="0"/>
              <a:t>kubectl</a:t>
            </a:r>
            <a:r>
              <a:rPr lang="en-US" b="1" dirty="0" smtClean="0"/>
              <a:t> </a:t>
            </a:r>
            <a:r>
              <a:rPr lang="en-US" b="1" dirty="0"/>
              <a:t>port-forward &lt;</a:t>
            </a:r>
            <a:r>
              <a:rPr lang="en-US" b="1" dirty="0" err="1"/>
              <a:t>pod_name</a:t>
            </a:r>
            <a:r>
              <a:rPr lang="en-US" b="1" dirty="0"/>
              <a:t>&gt; </a:t>
            </a:r>
            <a:r>
              <a:rPr lang="en-US" b="1" dirty="0" smtClean="0"/>
              <a:t>8080:3000 (Only for local host)</a:t>
            </a:r>
          </a:p>
          <a:p>
            <a:r>
              <a:rPr lang="en-US" b="1" dirty="0" err="1"/>
              <a:t>k</a:t>
            </a:r>
            <a:r>
              <a:rPr lang="en-US" b="1" dirty="0" err="1" smtClean="0"/>
              <a:t>ubectl</a:t>
            </a:r>
            <a:r>
              <a:rPr lang="en-US" b="1" dirty="0" smtClean="0"/>
              <a:t> expose pod &lt;&gt; --type=</a:t>
            </a:r>
            <a:r>
              <a:rPr lang="en-US" b="1" dirty="0" err="1" smtClean="0"/>
              <a:t>NodePort</a:t>
            </a:r>
            <a:r>
              <a:rPr lang="en-US" b="1" dirty="0" smtClean="0"/>
              <a:t> --name=hello-service</a:t>
            </a:r>
          </a:p>
          <a:p>
            <a:r>
              <a:rPr lang="en-US" b="1" dirty="0" err="1"/>
              <a:t>k</a:t>
            </a:r>
            <a:r>
              <a:rPr lang="en-US" b="1" dirty="0" err="1" smtClean="0"/>
              <a:t>ubectl</a:t>
            </a:r>
            <a:r>
              <a:rPr lang="en-US" b="1" dirty="0" smtClean="0"/>
              <a:t> get svc</a:t>
            </a:r>
          </a:p>
          <a:p>
            <a:r>
              <a:rPr lang="en-US" b="1" dirty="0" err="1" smtClean="0"/>
              <a:t>Minikube</a:t>
            </a:r>
            <a:r>
              <a:rPr lang="en-US" b="1" dirty="0" smtClean="0"/>
              <a:t> service &lt;</a:t>
            </a:r>
            <a:r>
              <a:rPr lang="en-US" b="1" dirty="0" err="1" smtClean="0"/>
              <a:t>service_name</a:t>
            </a:r>
            <a:r>
              <a:rPr lang="en-US" b="1" dirty="0" smtClean="0"/>
              <a:t>&gt; --</a:t>
            </a:r>
            <a:r>
              <a:rPr lang="en-US" b="1" dirty="0" err="1" smtClean="0"/>
              <a:t>url</a:t>
            </a:r>
            <a:endParaRPr lang="en-US" b="1" dirty="0" smtClean="0"/>
          </a:p>
        </p:txBody>
      </p:sp>
    </p:spTree>
    <p:extLst>
      <p:ext uri="{BB962C8B-B14F-4D97-AF65-F5344CB8AC3E}">
        <p14:creationId xmlns:p14="http://schemas.microsoft.com/office/powerpoint/2010/main" val="14885242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845404"/>
          </a:xfrm>
        </p:spPr>
        <p:txBody>
          <a:bodyPr>
            <a:normAutofit/>
          </a:bodyPr>
          <a:lstStyle/>
          <a:p>
            <a:pPr algn="ctr"/>
            <a:r>
              <a:rPr lang="en-US" sz="4000" dirty="0" smtClean="0"/>
              <a:t>What happens in </a:t>
            </a:r>
            <a:r>
              <a:rPr lang="en-US" sz="4000" dirty="0" err="1" smtClean="0"/>
              <a:t>backgroud</a:t>
            </a:r>
            <a:endParaRPr lang="en-US" sz="4000" dirty="0"/>
          </a:p>
        </p:txBody>
      </p:sp>
      <p:sp>
        <p:nvSpPr>
          <p:cNvPr id="3" name="Content Placeholder 2"/>
          <p:cNvSpPr>
            <a:spLocks noGrp="1"/>
          </p:cNvSpPr>
          <p:nvPr>
            <p:ph idx="1"/>
          </p:nvPr>
        </p:nvSpPr>
        <p:spPr>
          <a:xfrm>
            <a:off x="1069848" y="845404"/>
            <a:ext cx="10058400" cy="5326796"/>
          </a:xfrm>
        </p:spPr>
        <p:txBody>
          <a:bodyPr/>
          <a:lstStyle/>
          <a:p>
            <a:r>
              <a:rPr lang="en-US" sz="2400" dirty="0" smtClean="0"/>
              <a:t>As </a:t>
            </a:r>
            <a:r>
              <a:rPr lang="en-US" sz="2400" dirty="0"/>
              <a:t>soon as Master gets a request to create a pod, It assigns the task to scheduler.</a:t>
            </a:r>
          </a:p>
          <a:p>
            <a:r>
              <a:rPr lang="en-US" sz="2400" dirty="0"/>
              <a:t>Scheduler on the master checks which node is free and assigns the task to least loaded worker/node.</a:t>
            </a:r>
          </a:p>
          <a:p>
            <a:r>
              <a:rPr lang="en-US" sz="2400" dirty="0" err="1"/>
              <a:t>Kubelet</a:t>
            </a:r>
            <a:r>
              <a:rPr lang="en-US" sz="2400" dirty="0"/>
              <a:t> on the node receives the task, mount the necessary volumes.</a:t>
            </a:r>
          </a:p>
          <a:p>
            <a:r>
              <a:rPr lang="en-US" sz="2400" dirty="0"/>
              <a:t>Then, </a:t>
            </a:r>
            <a:r>
              <a:rPr lang="en-US" sz="2400" dirty="0" err="1"/>
              <a:t>kubelet</a:t>
            </a:r>
            <a:r>
              <a:rPr lang="en-US" sz="2400" dirty="0"/>
              <a:t> pulls the image mentioned in the pod definition and create container accordingly post which it starts.</a:t>
            </a:r>
          </a:p>
          <a:p>
            <a:endParaRPr lang="en-US" dirty="0"/>
          </a:p>
        </p:txBody>
      </p:sp>
    </p:spTree>
    <p:extLst>
      <p:ext uri="{BB962C8B-B14F-4D97-AF65-F5344CB8AC3E}">
        <p14:creationId xmlns:p14="http://schemas.microsoft.com/office/powerpoint/2010/main" val="349121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738526"/>
          </a:xfrm>
        </p:spPr>
        <p:txBody>
          <a:bodyPr>
            <a:normAutofit/>
          </a:bodyPr>
          <a:lstStyle/>
          <a:p>
            <a:pPr algn="ctr"/>
            <a:r>
              <a:rPr lang="en-US" sz="4000" dirty="0" smtClean="0"/>
              <a:t>Some useful commands</a:t>
            </a:r>
            <a:endParaRPr lang="en-US" sz="4000" dirty="0"/>
          </a:p>
        </p:txBody>
      </p:sp>
      <p:sp>
        <p:nvSpPr>
          <p:cNvPr id="3" name="Content Placeholder 2"/>
          <p:cNvSpPr>
            <a:spLocks noGrp="1"/>
          </p:cNvSpPr>
          <p:nvPr>
            <p:ph idx="1"/>
          </p:nvPr>
        </p:nvSpPr>
        <p:spPr>
          <a:xfrm>
            <a:off x="1069848" y="843148"/>
            <a:ext cx="10058400" cy="5329052"/>
          </a:xfrm>
        </p:spPr>
        <p:txBody>
          <a:bodyPr/>
          <a:lstStyle/>
          <a:p>
            <a:r>
              <a:rPr lang="en-US" dirty="0" smtClean="0"/>
              <a:t>Run command in the running container</a:t>
            </a:r>
          </a:p>
          <a:p>
            <a:r>
              <a:rPr lang="en-US" b="1" dirty="0" err="1" smtClean="0"/>
              <a:t>Kubectl</a:t>
            </a:r>
            <a:r>
              <a:rPr lang="en-US" b="1" dirty="0" smtClean="0"/>
              <a:t> exec &lt;</a:t>
            </a:r>
            <a:r>
              <a:rPr lang="en-US" b="1" dirty="0" err="1" smtClean="0"/>
              <a:t>pod_name</a:t>
            </a:r>
            <a:r>
              <a:rPr lang="en-US" b="1" dirty="0" smtClean="0"/>
              <a:t>&gt; -- command</a:t>
            </a:r>
          </a:p>
          <a:p>
            <a:endParaRPr lang="en-US" b="1" dirty="0" smtClean="0"/>
          </a:p>
          <a:p>
            <a:r>
              <a:rPr lang="en-US" dirty="0" smtClean="0"/>
              <a:t>You can install one </a:t>
            </a:r>
            <a:r>
              <a:rPr lang="en-US" dirty="0" err="1" smtClean="0"/>
              <a:t>ubuntu</a:t>
            </a:r>
            <a:r>
              <a:rPr lang="en-US" dirty="0" smtClean="0"/>
              <a:t> machine to check or ping internal containers.</a:t>
            </a:r>
          </a:p>
          <a:p>
            <a:r>
              <a:rPr lang="en-US" b="1" dirty="0" err="1" smtClean="0"/>
              <a:t>Kubectl</a:t>
            </a:r>
            <a:r>
              <a:rPr lang="en-US" b="1" dirty="0" smtClean="0"/>
              <a:t> run </a:t>
            </a:r>
            <a:r>
              <a:rPr lang="mr-IN" b="1" dirty="0" smtClean="0"/>
              <a:t>–</a:t>
            </a:r>
            <a:r>
              <a:rPr lang="en-US" b="1" dirty="0" smtClean="0"/>
              <a:t>it </a:t>
            </a:r>
            <a:r>
              <a:rPr lang="en-US" b="1" dirty="0" err="1" smtClean="0"/>
              <a:t>ubuntu</a:t>
            </a:r>
            <a:r>
              <a:rPr lang="en-US" b="1" dirty="0" smtClean="0"/>
              <a:t> --image=centos --restart=Never </a:t>
            </a:r>
            <a:r>
              <a:rPr lang="mr-IN" b="1" dirty="0" smtClean="0"/>
              <a:t>–</a:t>
            </a:r>
            <a:r>
              <a:rPr lang="en-US" b="1" dirty="0" smtClean="0"/>
              <a:t> </a:t>
            </a:r>
            <a:r>
              <a:rPr lang="en-US" b="1" dirty="0" err="1" smtClean="0"/>
              <a:t>sh</a:t>
            </a:r>
            <a:endParaRPr lang="en-US" b="1" dirty="0" smtClean="0"/>
          </a:p>
          <a:p>
            <a:r>
              <a:rPr lang="en-US" dirty="0" smtClean="0"/>
              <a:t>Inside you can ping/curl to different pod</a:t>
            </a:r>
          </a:p>
          <a:p>
            <a:r>
              <a:rPr lang="en-US" dirty="0" smtClean="0"/>
              <a:t>You can describe services by below command.</a:t>
            </a:r>
          </a:p>
          <a:p>
            <a:r>
              <a:rPr lang="en-US" b="1" dirty="0" err="1" smtClean="0"/>
              <a:t>Kubectl</a:t>
            </a:r>
            <a:r>
              <a:rPr lang="en-US" b="1" dirty="0" smtClean="0"/>
              <a:t> describe service &lt;</a:t>
            </a:r>
            <a:r>
              <a:rPr lang="en-US" b="1" dirty="0" err="1" smtClean="0"/>
              <a:t>service_name</a:t>
            </a:r>
            <a:r>
              <a:rPr lang="en-US" b="1" dirty="0" smtClean="0"/>
              <a:t>&gt;</a:t>
            </a:r>
          </a:p>
          <a:p>
            <a:r>
              <a:rPr lang="en-US" dirty="0" smtClean="0"/>
              <a:t>Delete pod and services</a:t>
            </a:r>
          </a:p>
          <a:p>
            <a:r>
              <a:rPr lang="en-US" b="1" dirty="0" err="1" smtClean="0"/>
              <a:t>Kubectl</a:t>
            </a:r>
            <a:r>
              <a:rPr lang="en-US" b="1" dirty="0" smtClean="0"/>
              <a:t> delete pod &lt;</a:t>
            </a:r>
            <a:r>
              <a:rPr lang="en-US" b="1" dirty="0" err="1" smtClean="0"/>
              <a:t>pod_name</a:t>
            </a:r>
            <a:r>
              <a:rPr lang="en-US" b="1" dirty="0" smtClean="0"/>
              <a:t>&gt;</a:t>
            </a:r>
          </a:p>
          <a:p>
            <a:r>
              <a:rPr lang="en-US" b="1" dirty="0" err="1" smtClean="0"/>
              <a:t>Kubectl</a:t>
            </a:r>
            <a:r>
              <a:rPr lang="en-US" b="1" dirty="0" smtClean="0"/>
              <a:t> delete service &lt;</a:t>
            </a:r>
            <a:r>
              <a:rPr lang="en-US" b="1" dirty="0" err="1" smtClean="0"/>
              <a:t>service_name</a:t>
            </a:r>
            <a:r>
              <a:rPr lang="en-US" b="1" dirty="0" smtClean="0"/>
              <a:t>&gt;</a:t>
            </a:r>
          </a:p>
          <a:p>
            <a:endParaRPr lang="en-US" b="1" dirty="0"/>
          </a:p>
        </p:txBody>
      </p:sp>
    </p:spTree>
    <p:extLst>
      <p:ext uri="{BB962C8B-B14F-4D97-AF65-F5344CB8AC3E}">
        <p14:creationId xmlns:p14="http://schemas.microsoft.com/office/powerpoint/2010/main" val="845629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 y="1485899"/>
            <a:ext cx="11972925" cy="4768815"/>
          </a:xfrm>
          <a:prstGeom prst="rect">
            <a:avLst/>
          </a:prstGeom>
        </p:spPr>
      </p:pic>
      <p:sp>
        <p:nvSpPr>
          <p:cNvPr id="6" name="TextBox 5"/>
          <p:cNvSpPr txBox="1"/>
          <p:nvPr/>
        </p:nvSpPr>
        <p:spPr>
          <a:xfrm>
            <a:off x="2200274" y="142874"/>
            <a:ext cx="8158163" cy="1323439"/>
          </a:xfrm>
          <a:prstGeom prst="rect">
            <a:avLst/>
          </a:prstGeom>
          <a:noFill/>
        </p:spPr>
        <p:txBody>
          <a:bodyPr wrap="square" rtlCol="0">
            <a:spAutoFit/>
          </a:bodyPr>
          <a:lstStyle/>
          <a:p>
            <a:pPr marL="742950" indent="-742950" algn="ctr"/>
            <a:r>
              <a:rPr lang="en-US" sz="4000" cap="all" dirty="0">
                <a:blipFill dpi="0" rotWithShape="1">
                  <a:blip r:embed="rId3"/>
                  <a:srcRect/>
                  <a:tile tx="6350" ty="-127000" sx="65000" sy="64000" flip="none" algn="tl"/>
                </a:blipFill>
                <a:latin typeface="+mj-lt"/>
                <a:ea typeface="+mj-ea"/>
                <a:cs typeface="+mj-cs"/>
              </a:rPr>
              <a:t>Monolithic</a:t>
            </a:r>
            <a:r>
              <a:rPr lang="en-US" sz="4000" dirty="0" smtClean="0"/>
              <a:t> </a:t>
            </a:r>
            <a:r>
              <a:rPr lang="en-US" sz="4000" cap="all" dirty="0">
                <a:blipFill dpi="0" rotWithShape="1">
                  <a:blip r:embed="rId3"/>
                  <a:srcRect/>
                  <a:tile tx="6350" ty="-127000" sx="65000" sy="64000" flip="none" algn="tl"/>
                </a:blipFill>
                <a:latin typeface="+mj-lt"/>
                <a:ea typeface="+mj-ea"/>
                <a:cs typeface="+mj-cs"/>
              </a:rPr>
              <a:t>vs</a:t>
            </a:r>
            <a:r>
              <a:rPr lang="en-US" sz="4000" dirty="0" smtClean="0"/>
              <a:t> </a:t>
            </a:r>
            <a:r>
              <a:rPr lang="en-US" sz="4000" cap="all" dirty="0" err="1">
                <a:blipFill dpi="0" rotWithShape="1">
                  <a:blip r:embed="rId3"/>
                  <a:srcRect/>
                  <a:tile tx="6350" ty="-127000" sx="65000" sy="64000" flip="none" algn="tl"/>
                </a:blipFill>
                <a:latin typeface="+mj-lt"/>
                <a:ea typeface="+mj-ea"/>
                <a:cs typeface="+mj-cs"/>
              </a:rPr>
              <a:t>Microservice</a:t>
            </a:r>
            <a:endParaRPr lang="en-US" sz="4000" cap="all" dirty="0">
              <a:blipFill dpi="0" rotWithShape="1">
                <a:blip r:embed="rId3"/>
                <a:srcRect/>
                <a:tile tx="6350" ty="-127000" sx="65000" sy="64000" flip="none" algn="tl"/>
              </a:blipFill>
              <a:latin typeface="+mj-lt"/>
              <a:ea typeface="+mj-ea"/>
              <a:cs typeface="+mj-cs"/>
            </a:endParaRPr>
          </a:p>
          <a:p>
            <a:pPr marL="742950" marR="0" lvl="0" indent="-742950" algn="ctr" defTabSz="914400" eaLnBrk="1" fontAlgn="auto" latinLnBrk="0" hangingPunct="1">
              <a:lnSpc>
                <a:spcPct val="100000"/>
              </a:lnSpc>
              <a:spcBef>
                <a:spcPts val="0"/>
              </a:spcBef>
              <a:spcAft>
                <a:spcPts val="0"/>
              </a:spcAft>
              <a:buClrTx/>
              <a:buSzTx/>
              <a:buFont typeface="+mj-lt"/>
              <a:buNone/>
              <a:tabLst/>
              <a:defRPr/>
            </a:pPr>
            <a:endParaRPr lang="en-US" sz="4000"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9137107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63999"/>
            <a:ext cx="10058400" cy="607898"/>
          </a:xfrm>
        </p:spPr>
        <p:txBody>
          <a:bodyPr>
            <a:normAutofit fontScale="90000"/>
          </a:bodyPr>
          <a:lstStyle/>
          <a:p>
            <a:pPr algn="ctr"/>
            <a:r>
              <a:rPr lang="en-US" sz="4000" smtClean="0"/>
              <a:t>Load balancer </a:t>
            </a:r>
            <a:r>
              <a:rPr lang="en-US" sz="4000" dirty="0" smtClean="0"/>
              <a:t>as a service</a:t>
            </a:r>
            <a:endParaRPr lang="en-US" sz="4000" dirty="0"/>
          </a:p>
        </p:txBody>
      </p:sp>
      <p:sp>
        <p:nvSpPr>
          <p:cNvPr id="3" name="Content Placeholder 2"/>
          <p:cNvSpPr>
            <a:spLocks noGrp="1"/>
          </p:cNvSpPr>
          <p:nvPr>
            <p:ph idx="1"/>
          </p:nvPr>
        </p:nvSpPr>
        <p:spPr>
          <a:xfrm>
            <a:off x="1069848" y="1603169"/>
            <a:ext cx="10058400" cy="4569031"/>
          </a:xfrm>
        </p:spPr>
        <p:txBody>
          <a:bodyPr/>
          <a:lstStyle/>
          <a:p>
            <a:r>
              <a:rPr lang="en-US" dirty="0" smtClean="0"/>
              <a:t>This creates a ELB in AWS.</a:t>
            </a:r>
          </a:p>
          <a:p>
            <a:r>
              <a:rPr lang="en-US" dirty="0" smtClean="0"/>
              <a:t>This will route the traffic between worker/nodes.</a:t>
            </a:r>
          </a:p>
          <a:p>
            <a:r>
              <a:rPr lang="en-US" dirty="0" smtClean="0"/>
              <a:t>Go to </a:t>
            </a:r>
            <a:r>
              <a:rPr lang="en-US" dirty="0" err="1" smtClean="0"/>
              <a:t>first_app</a:t>
            </a:r>
            <a:r>
              <a:rPr lang="en-US" dirty="0" smtClean="0"/>
              <a:t> folder</a:t>
            </a:r>
          </a:p>
          <a:p>
            <a:r>
              <a:rPr lang="en-US" b="1" dirty="0" err="1" smtClean="0"/>
              <a:t>Kubectl</a:t>
            </a:r>
            <a:r>
              <a:rPr lang="en-US" b="1" dirty="0" smtClean="0"/>
              <a:t> create </a:t>
            </a:r>
            <a:r>
              <a:rPr lang="mr-IN" b="1" dirty="0" smtClean="0"/>
              <a:t>–</a:t>
            </a:r>
            <a:r>
              <a:rPr lang="en-US" b="1" dirty="0" smtClean="0"/>
              <a:t>f </a:t>
            </a:r>
            <a:r>
              <a:rPr lang="en-US" b="1" dirty="0" err="1" smtClean="0"/>
              <a:t>helloworld.yml</a:t>
            </a:r>
            <a:endParaRPr lang="en-US" b="1" dirty="0" smtClean="0"/>
          </a:p>
          <a:p>
            <a:r>
              <a:rPr lang="en-US" b="1" dirty="0" err="1" smtClean="0"/>
              <a:t>Kubectl</a:t>
            </a:r>
            <a:r>
              <a:rPr lang="en-US" b="1" dirty="0" smtClean="0"/>
              <a:t> create </a:t>
            </a:r>
            <a:r>
              <a:rPr lang="mr-IN" b="1" dirty="0" smtClean="0"/>
              <a:t>–</a:t>
            </a:r>
            <a:r>
              <a:rPr lang="en-US" b="1" dirty="0" smtClean="0"/>
              <a:t>f </a:t>
            </a:r>
            <a:r>
              <a:rPr lang="en-US" b="1" dirty="0" err="1" smtClean="0"/>
              <a:t>helloworld-service.yml</a:t>
            </a:r>
            <a:endParaRPr lang="en-US" b="1" dirty="0" smtClean="0"/>
          </a:p>
          <a:p>
            <a:r>
              <a:rPr lang="en-US" dirty="0" smtClean="0"/>
              <a:t>Check both pod and service.</a:t>
            </a:r>
          </a:p>
          <a:p>
            <a:r>
              <a:rPr lang="en-US" dirty="0" smtClean="0"/>
              <a:t>Check if ELB is created and able to route the traffic.</a:t>
            </a:r>
          </a:p>
        </p:txBody>
      </p:sp>
    </p:spTree>
    <p:extLst>
      <p:ext uri="{BB962C8B-B14F-4D97-AF65-F5344CB8AC3E}">
        <p14:creationId xmlns:p14="http://schemas.microsoft.com/office/powerpoint/2010/main" val="18335516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851" y="152123"/>
            <a:ext cx="10058400" cy="726651"/>
          </a:xfrm>
        </p:spPr>
        <p:txBody>
          <a:bodyPr>
            <a:normAutofit/>
          </a:bodyPr>
          <a:lstStyle/>
          <a:p>
            <a:pPr algn="ctr"/>
            <a:r>
              <a:rPr lang="en-US" sz="4000" dirty="0" smtClean="0"/>
              <a:t>Revisit-Architecture</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995497"/>
            <a:ext cx="10058400" cy="5060681"/>
          </a:xfrm>
        </p:spPr>
      </p:pic>
    </p:spTree>
    <p:extLst>
      <p:ext uri="{BB962C8B-B14F-4D97-AF65-F5344CB8AC3E}">
        <p14:creationId xmlns:p14="http://schemas.microsoft.com/office/powerpoint/2010/main" val="938732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67" y="495300"/>
            <a:ext cx="10058400" cy="5329686"/>
          </a:xfrm>
          <a:prstGeom prst="rect">
            <a:avLst/>
          </a:prstGeom>
          <a:ln>
            <a:solidFill>
              <a:schemeClr val="tx1"/>
            </a:solidFill>
          </a:ln>
        </p:spPr>
      </p:pic>
    </p:spTree>
    <p:extLst>
      <p:ext uri="{BB962C8B-B14F-4D97-AF65-F5344CB8AC3E}">
        <p14:creationId xmlns:p14="http://schemas.microsoft.com/office/powerpoint/2010/main" val="1599170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28373"/>
            <a:ext cx="10058400" cy="655399"/>
          </a:xfrm>
        </p:spPr>
        <p:txBody>
          <a:bodyPr>
            <a:normAutofit/>
          </a:bodyPr>
          <a:lstStyle/>
          <a:p>
            <a:pPr algn="ctr"/>
            <a:r>
              <a:rPr lang="en-US" sz="4000" dirty="0" smtClean="0"/>
              <a:t>Scaling-PODS</a:t>
            </a:r>
            <a:endParaRPr lang="en-US" sz="4000" dirty="0"/>
          </a:p>
        </p:txBody>
      </p:sp>
      <p:sp>
        <p:nvSpPr>
          <p:cNvPr id="3" name="Content Placeholder 2"/>
          <p:cNvSpPr>
            <a:spLocks noGrp="1"/>
          </p:cNvSpPr>
          <p:nvPr>
            <p:ph idx="1"/>
          </p:nvPr>
        </p:nvSpPr>
        <p:spPr>
          <a:xfrm>
            <a:off x="1069848" y="1567543"/>
            <a:ext cx="10058400" cy="4604657"/>
          </a:xfrm>
        </p:spPr>
        <p:txBody>
          <a:bodyPr/>
          <a:lstStyle/>
          <a:p>
            <a:r>
              <a:rPr lang="en-US" dirty="0" smtClean="0"/>
              <a:t>Stateless Applications can be scaled horizontally</a:t>
            </a:r>
          </a:p>
          <a:p>
            <a:r>
              <a:rPr lang="en-US" dirty="0" smtClean="0"/>
              <a:t>Stateless: Your application does not have a state, Its does not write to any local files/session</a:t>
            </a:r>
          </a:p>
          <a:p>
            <a:r>
              <a:rPr lang="en-US" dirty="0" smtClean="0"/>
              <a:t>All Databases are </a:t>
            </a:r>
            <a:r>
              <a:rPr lang="en-US" dirty="0" err="1" smtClean="0"/>
              <a:t>stateful</a:t>
            </a:r>
            <a:r>
              <a:rPr lang="en-US" dirty="0" smtClean="0"/>
              <a:t> in nature, they have database files that can not be split over multiple instances.</a:t>
            </a:r>
          </a:p>
          <a:p>
            <a:r>
              <a:rPr lang="en-US" dirty="0" smtClean="0"/>
              <a:t>Most web applications can be made stateless.</a:t>
            </a:r>
          </a:p>
          <a:p>
            <a:r>
              <a:rPr lang="en-US" dirty="0" smtClean="0"/>
              <a:t>Session data must be placed outside container.</a:t>
            </a:r>
          </a:p>
          <a:p>
            <a:r>
              <a:rPr lang="en-US" dirty="0" smtClean="0"/>
              <a:t>Any files can not be saved locally in container</a:t>
            </a:r>
          </a:p>
          <a:p>
            <a:r>
              <a:rPr lang="en-US" dirty="0" err="1" smtClean="0"/>
              <a:t>Stateful</a:t>
            </a:r>
            <a:r>
              <a:rPr lang="en-US" dirty="0" smtClean="0"/>
              <a:t> apps can be scaled vertically(Allocate more memory/CPU)</a:t>
            </a:r>
          </a:p>
        </p:txBody>
      </p:sp>
    </p:spTree>
    <p:extLst>
      <p:ext uri="{BB962C8B-B14F-4D97-AF65-F5344CB8AC3E}">
        <p14:creationId xmlns:p14="http://schemas.microsoft.com/office/powerpoint/2010/main" val="467078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43524"/>
          </a:xfrm>
        </p:spPr>
        <p:txBody>
          <a:bodyPr>
            <a:normAutofit/>
          </a:bodyPr>
          <a:lstStyle/>
          <a:p>
            <a:pPr algn="ctr"/>
            <a:r>
              <a:rPr lang="en-US" sz="4000" dirty="0" smtClean="0"/>
              <a:t>Scaling-Replication Controller</a:t>
            </a:r>
            <a:endParaRPr lang="en-US" sz="4000" dirty="0"/>
          </a:p>
        </p:txBody>
      </p:sp>
      <p:sp>
        <p:nvSpPr>
          <p:cNvPr id="3" name="Content Placeholder 2"/>
          <p:cNvSpPr>
            <a:spLocks noGrp="1"/>
          </p:cNvSpPr>
          <p:nvPr>
            <p:ph idx="1"/>
          </p:nvPr>
        </p:nvSpPr>
        <p:spPr>
          <a:xfrm>
            <a:off x="1069848" y="1401288"/>
            <a:ext cx="10058400" cy="4770912"/>
          </a:xfrm>
        </p:spPr>
        <p:txBody>
          <a:bodyPr/>
          <a:lstStyle/>
          <a:p>
            <a:r>
              <a:rPr lang="en-US" dirty="0" smtClean="0"/>
              <a:t>Scaling in Kubernetes can be done using Replication Controller.</a:t>
            </a:r>
          </a:p>
          <a:p>
            <a:r>
              <a:rPr lang="en-US" dirty="0" smtClean="0"/>
              <a:t>RC will ensure a specified number of POD replicas will run all time</a:t>
            </a:r>
          </a:p>
          <a:p>
            <a:r>
              <a:rPr lang="en-US" dirty="0" smtClean="0"/>
              <a:t>A pod created with RC will automatically be replace if they </a:t>
            </a:r>
            <a:r>
              <a:rPr lang="en-US" dirty="0" err="1" smtClean="0"/>
              <a:t>fail,get</a:t>
            </a:r>
            <a:r>
              <a:rPr lang="en-US" dirty="0"/>
              <a:t> </a:t>
            </a:r>
            <a:r>
              <a:rPr lang="en-US" dirty="0" smtClean="0"/>
              <a:t>deleted/terminated.</a:t>
            </a:r>
          </a:p>
          <a:p>
            <a:r>
              <a:rPr lang="en-US" dirty="0" smtClean="0"/>
              <a:t>You can run RC with just 1 replica</a:t>
            </a:r>
          </a:p>
          <a:p>
            <a:r>
              <a:rPr lang="en-US" dirty="0" smtClean="0"/>
              <a:t>This makes sure the pod is always running.</a:t>
            </a:r>
          </a:p>
        </p:txBody>
      </p:sp>
    </p:spTree>
    <p:extLst>
      <p:ext uri="{BB962C8B-B14F-4D97-AF65-F5344CB8AC3E}">
        <p14:creationId xmlns:p14="http://schemas.microsoft.com/office/powerpoint/2010/main" val="1028688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62277"/>
          </a:xfrm>
        </p:spPr>
        <p:txBody>
          <a:bodyPr>
            <a:normAutofit/>
          </a:bodyPr>
          <a:lstStyle/>
          <a:p>
            <a:pPr algn="ctr"/>
            <a:r>
              <a:rPr lang="en-US" sz="4000" dirty="0" smtClean="0"/>
              <a:t>RC-DEMO</a:t>
            </a:r>
            <a:endParaRPr lang="en-US" sz="4000" dirty="0"/>
          </a:p>
        </p:txBody>
      </p:sp>
      <p:sp>
        <p:nvSpPr>
          <p:cNvPr id="3" name="Content Placeholder 2"/>
          <p:cNvSpPr>
            <a:spLocks noGrp="1"/>
          </p:cNvSpPr>
          <p:nvPr>
            <p:ph idx="1"/>
          </p:nvPr>
        </p:nvSpPr>
        <p:spPr>
          <a:xfrm>
            <a:off x="1069848" y="1246908"/>
            <a:ext cx="10058400" cy="4809507"/>
          </a:xfrm>
        </p:spPr>
        <p:txBody>
          <a:bodyPr/>
          <a:lstStyle/>
          <a:p>
            <a:r>
              <a:rPr lang="en-US" dirty="0" smtClean="0"/>
              <a:t>Go to replication-controller folder.</a:t>
            </a:r>
          </a:p>
          <a:p>
            <a:r>
              <a:rPr lang="en-US" b="1" dirty="0" err="1" smtClean="0"/>
              <a:t>Kubectl</a:t>
            </a:r>
            <a:r>
              <a:rPr lang="en-US" b="1" dirty="0" smtClean="0"/>
              <a:t> create -f </a:t>
            </a:r>
            <a:r>
              <a:rPr lang="en-US" b="1" dirty="0" err="1" smtClean="0"/>
              <a:t>helloworld-repl-controller.yml</a:t>
            </a:r>
            <a:endParaRPr lang="en-US" b="1" dirty="0" smtClean="0"/>
          </a:p>
          <a:p>
            <a:r>
              <a:rPr lang="en-US" b="1" dirty="0" err="1" smtClean="0"/>
              <a:t>Kubectl</a:t>
            </a:r>
            <a:r>
              <a:rPr lang="en-US" b="1" dirty="0" smtClean="0"/>
              <a:t> get </a:t>
            </a:r>
            <a:r>
              <a:rPr lang="en-US" b="1" dirty="0" err="1" smtClean="0"/>
              <a:t>rc</a:t>
            </a:r>
            <a:endParaRPr lang="en-US" b="1" dirty="0" smtClean="0"/>
          </a:p>
          <a:p>
            <a:r>
              <a:rPr lang="en-US" dirty="0" smtClean="0"/>
              <a:t>You can scale </a:t>
            </a:r>
            <a:r>
              <a:rPr lang="en-US" dirty="0" err="1" smtClean="0"/>
              <a:t>rc</a:t>
            </a:r>
            <a:r>
              <a:rPr lang="en-US" dirty="0" smtClean="0"/>
              <a:t> by below command.</a:t>
            </a:r>
          </a:p>
          <a:p>
            <a:r>
              <a:rPr lang="en-US" b="1" dirty="0" err="1" smtClean="0"/>
              <a:t>Kubectl</a:t>
            </a:r>
            <a:r>
              <a:rPr lang="en-US" b="1" dirty="0" smtClean="0"/>
              <a:t> scale --replicas=4 </a:t>
            </a:r>
            <a:r>
              <a:rPr lang="mr-IN" b="1" dirty="0" smtClean="0"/>
              <a:t>–</a:t>
            </a:r>
            <a:r>
              <a:rPr lang="en-US" b="1" dirty="0" smtClean="0"/>
              <a:t>f &lt;</a:t>
            </a:r>
            <a:r>
              <a:rPr lang="en-US" b="1" dirty="0" err="1" smtClean="0"/>
              <a:t>yml</a:t>
            </a:r>
            <a:r>
              <a:rPr lang="en-US" b="1" dirty="0" smtClean="0"/>
              <a:t> file for replica controller&gt;</a:t>
            </a:r>
          </a:p>
          <a:p>
            <a:r>
              <a:rPr lang="en-US" b="1" dirty="0" smtClean="0"/>
              <a:t>OR</a:t>
            </a:r>
          </a:p>
          <a:p>
            <a:r>
              <a:rPr lang="en-US" b="1" dirty="0" err="1" smtClean="0"/>
              <a:t>Kubectl</a:t>
            </a:r>
            <a:r>
              <a:rPr lang="en-US" b="1" dirty="0" smtClean="0"/>
              <a:t> scale --replicas=1 </a:t>
            </a:r>
            <a:r>
              <a:rPr lang="en-US" b="1" dirty="0" err="1" smtClean="0"/>
              <a:t>rc</a:t>
            </a:r>
            <a:r>
              <a:rPr lang="en-US" b="1" dirty="0" smtClean="0"/>
              <a:t>/</a:t>
            </a:r>
            <a:r>
              <a:rPr lang="en-US" b="1" dirty="0" err="1" smtClean="0"/>
              <a:t>rc_name</a:t>
            </a:r>
            <a:endParaRPr lang="en-US" b="1" dirty="0"/>
          </a:p>
        </p:txBody>
      </p:sp>
    </p:spTree>
    <p:extLst>
      <p:ext uri="{BB962C8B-B14F-4D97-AF65-F5344CB8AC3E}">
        <p14:creationId xmlns:p14="http://schemas.microsoft.com/office/powerpoint/2010/main" val="11777984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14776"/>
          </a:xfrm>
        </p:spPr>
        <p:txBody>
          <a:bodyPr>
            <a:normAutofit/>
          </a:bodyPr>
          <a:lstStyle/>
          <a:p>
            <a:pPr algn="ctr"/>
            <a:r>
              <a:rPr lang="en-US" sz="4000" dirty="0" smtClean="0"/>
              <a:t>Replication SET</a:t>
            </a:r>
            <a:endParaRPr lang="en-US" sz="4000" dirty="0"/>
          </a:p>
        </p:txBody>
      </p:sp>
      <p:sp>
        <p:nvSpPr>
          <p:cNvPr id="3" name="Content Placeholder 2"/>
          <p:cNvSpPr>
            <a:spLocks noGrp="1"/>
          </p:cNvSpPr>
          <p:nvPr>
            <p:ph idx="1"/>
          </p:nvPr>
        </p:nvSpPr>
        <p:spPr>
          <a:xfrm>
            <a:off x="1069848" y="1199408"/>
            <a:ext cx="10058400" cy="5094514"/>
          </a:xfrm>
        </p:spPr>
        <p:txBody>
          <a:bodyPr/>
          <a:lstStyle/>
          <a:p>
            <a:r>
              <a:rPr lang="en-US" dirty="0" smtClean="0"/>
              <a:t>Next Generation Replication Controller.</a:t>
            </a:r>
          </a:p>
          <a:p>
            <a:r>
              <a:rPr lang="en-US" dirty="0" smtClean="0"/>
              <a:t>It </a:t>
            </a:r>
            <a:r>
              <a:rPr lang="en-US" dirty="0" err="1" smtClean="0"/>
              <a:t>suuports</a:t>
            </a:r>
            <a:r>
              <a:rPr lang="en-US" dirty="0" smtClean="0"/>
              <a:t> new selector that can do selection based on filtering according to set values.</a:t>
            </a:r>
          </a:p>
          <a:p>
            <a:r>
              <a:rPr lang="en-US" dirty="0" err="1" smtClean="0"/>
              <a:t>E.g</a:t>
            </a:r>
            <a:r>
              <a:rPr lang="en-US" dirty="0" smtClean="0"/>
              <a:t> “Environment” either dev or test</a:t>
            </a:r>
          </a:p>
          <a:p>
            <a:r>
              <a:rPr lang="en-US" dirty="0" smtClean="0"/>
              <a:t>Not only based on equality like RC.</a:t>
            </a:r>
          </a:p>
          <a:p>
            <a:r>
              <a:rPr lang="en-US" dirty="0" err="1" smtClean="0"/>
              <a:t>E.g</a:t>
            </a:r>
            <a:r>
              <a:rPr lang="en-US" dirty="0" smtClean="0"/>
              <a:t> “Environment” == “dev”</a:t>
            </a:r>
          </a:p>
          <a:p>
            <a:r>
              <a:rPr lang="en-US" dirty="0" smtClean="0"/>
              <a:t>RS rather than RC used by deployment object</a:t>
            </a:r>
            <a:endParaRPr lang="en-US" dirty="0"/>
          </a:p>
        </p:txBody>
      </p:sp>
    </p:spTree>
    <p:extLst>
      <p:ext uri="{BB962C8B-B14F-4D97-AF65-F5344CB8AC3E}">
        <p14:creationId xmlns:p14="http://schemas.microsoft.com/office/powerpoint/2010/main" val="17152966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6028"/>
          </a:xfrm>
        </p:spPr>
        <p:txBody>
          <a:bodyPr/>
          <a:lstStyle/>
          <a:p>
            <a:pPr algn="ctr"/>
            <a:r>
              <a:rPr lang="en-US" sz="4000" dirty="0" smtClean="0"/>
              <a:t>Deployments</a:t>
            </a:r>
            <a:endParaRPr lang="en-US" sz="4000" dirty="0"/>
          </a:p>
        </p:txBody>
      </p:sp>
      <p:sp>
        <p:nvSpPr>
          <p:cNvPr id="3" name="Content Placeholder 2"/>
          <p:cNvSpPr>
            <a:spLocks noGrp="1"/>
          </p:cNvSpPr>
          <p:nvPr>
            <p:ph idx="1"/>
          </p:nvPr>
        </p:nvSpPr>
        <p:spPr/>
        <p:txBody>
          <a:bodyPr/>
          <a:lstStyle/>
          <a:p>
            <a:r>
              <a:rPr lang="en-US" dirty="0" smtClean="0"/>
              <a:t>This allows you to do app Deployment.</a:t>
            </a:r>
          </a:p>
          <a:p>
            <a:r>
              <a:rPr lang="en-US" dirty="0" smtClean="0"/>
              <a:t>When using Deployment object, you define the state of your application.</a:t>
            </a:r>
          </a:p>
          <a:p>
            <a:r>
              <a:rPr lang="en-US" dirty="0" smtClean="0"/>
              <a:t>Kubernetes will make sure the clusters matches your desired state.</a:t>
            </a:r>
          </a:p>
          <a:p>
            <a:r>
              <a:rPr lang="en-US" dirty="0" smtClean="0"/>
              <a:t>So just RC and RS </a:t>
            </a:r>
            <a:r>
              <a:rPr lang="en-US" dirty="0" err="1" smtClean="0"/>
              <a:t>migtht</a:t>
            </a:r>
            <a:r>
              <a:rPr lang="en-US" dirty="0" smtClean="0"/>
              <a:t> be cumbersome to </a:t>
            </a:r>
            <a:r>
              <a:rPr lang="en-US" dirty="0" err="1" smtClean="0"/>
              <a:t>deploye</a:t>
            </a:r>
            <a:r>
              <a:rPr lang="en-US" dirty="0" smtClean="0"/>
              <a:t> apps</a:t>
            </a:r>
          </a:p>
          <a:p>
            <a:endParaRPr lang="en-US" dirty="0"/>
          </a:p>
        </p:txBody>
      </p:sp>
    </p:spTree>
    <p:extLst>
      <p:ext uri="{BB962C8B-B14F-4D97-AF65-F5344CB8AC3E}">
        <p14:creationId xmlns:p14="http://schemas.microsoft.com/office/powerpoint/2010/main" val="1342775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62277"/>
          </a:xfrm>
        </p:spPr>
        <p:txBody>
          <a:bodyPr>
            <a:normAutofit/>
          </a:bodyPr>
          <a:lstStyle/>
          <a:p>
            <a:pPr algn="ctr"/>
            <a:r>
              <a:rPr lang="en-US" sz="4000" dirty="0" smtClean="0"/>
              <a:t>Deployment</a:t>
            </a:r>
            <a:endParaRPr lang="en-US" sz="4000" dirty="0"/>
          </a:p>
        </p:txBody>
      </p:sp>
      <p:sp>
        <p:nvSpPr>
          <p:cNvPr id="3" name="Content Placeholder 2"/>
          <p:cNvSpPr>
            <a:spLocks noGrp="1"/>
          </p:cNvSpPr>
          <p:nvPr>
            <p:ph idx="1"/>
          </p:nvPr>
        </p:nvSpPr>
        <p:spPr>
          <a:xfrm>
            <a:off x="1069848" y="1353787"/>
            <a:ext cx="10058400" cy="4818413"/>
          </a:xfrm>
        </p:spPr>
        <p:txBody>
          <a:bodyPr/>
          <a:lstStyle/>
          <a:p>
            <a:r>
              <a:rPr lang="en-US" dirty="0" smtClean="0"/>
              <a:t>With Deployment object you can.</a:t>
            </a:r>
          </a:p>
          <a:p>
            <a:endParaRPr lang="en-US" dirty="0" smtClean="0"/>
          </a:p>
          <a:p>
            <a:r>
              <a:rPr lang="en-US" b="1" dirty="0" smtClean="0"/>
              <a:t>Create</a:t>
            </a:r>
            <a:r>
              <a:rPr lang="en-US" dirty="0" smtClean="0"/>
              <a:t> a new deployment.</a:t>
            </a:r>
          </a:p>
          <a:p>
            <a:r>
              <a:rPr lang="en-US" b="1" dirty="0" smtClean="0"/>
              <a:t>Update</a:t>
            </a:r>
            <a:r>
              <a:rPr lang="en-US" dirty="0" smtClean="0"/>
              <a:t> a deployment</a:t>
            </a:r>
          </a:p>
          <a:p>
            <a:r>
              <a:rPr lang="en-US" b="1" dirty="0" smtClean="0"/>
              <a:t>Rolling</a:t>
            </a:r>
            <a:r>
              <a:rPr lang="en-US" dirty="0" smtClean="0"/>
              <a:t> update</a:t>
            </a:r>
          </a:p>
          <a:p>
            <a:r>
              <a:rPr lang="en-US" b="1" dirty="0" smtClean="0"/>
              <a:t>Rollback</a:t>
            </a:r>
            <a:r>
              <a:rPr lang="en-US" dirty="0" smtClean="0"/>
              <a:t> to previous version.</a:t>
            </a:r>
          </a:p>
          <a:p>
            <a:r>
              <a:rPr lang="en-US" b="1" dirty="0" smtClean="0"/>
              <a:t>Pause/Resume</a:t>
            </a:r>
            <a:r>
              <a:rPr lang="en-US" dirty="0" smtClean="0"/>
              <a:t> deployment.</a:t>
            </a:r>
          </a:p>
          <a:p>
            <a:endParaRPr lang="en-US" dirty="0"/>
          </a:p>
          <a:p>
            <a:r>
              <a:rPr lang="en-US" dirty="0" smtClean="0"/>
              <a:t>You can create service for your deployment by below command.</a:t>
            </a:r>
          </a:p>
          <a:p>
            <a:r>
              <a:rPr lang="en-US" b="1" dirty="0" err="1"/>
              <a:t>kubectl</a:t>
            </a:r>
            <a:r>
              <a:rPr lang="en-US" b="1" dirty="0"/>
              <a:t> expose deployment </a:t>
            </a:r>
            <a:r>
              <a:rPr lang="en-US" b="1" dirty="0" smtClean="0"/>
              <a:t>&lt;</a:t>
            </a:r>
            <a:r>
              <a:rPr lang="en-US" b="1" dirty="0" err="1" smtClean="0"/>
              <a:t>Deployment_name</a:t>
            </a:r>
            <a:r>
              <a:rPr lang="en-US" b="1" dirty="0" smtClean="0"/>
              <a:t>&gt; </a:t>
            </a:r>
            <a:r>
              <a:rPr lang="en-US" b="1" dirty="0"/>
              <a:t>--type=</a:t>
            </a:r>
            <a:r>
              <a:rPr lang="en-US" b="1" dirty="0" err="1"/>
              <a:t>NodePort</a:t>
            </a:r>
            <a:endParaRPr lang="en-US" b="1" dirty="0"/>
          </a:p>
        </p:txBody>
      </p:sp>
    </p:spTree>
    <p:extLst>
      <p:ext uri="{BB962C8B-B14F-4D97-AF65-F5344CB8AC3E}">
        <p14:creationId xmlns:p14="http://schemas.microsoft.com/office/powerpoint/2010/main" val="497984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33529"/>
          </a:xfrm>
        </p:spPr>
        <p:txBody>
          <a:bodyPr>
            <a:normAutofit/>
          </a:bodyPr>
          <a:lstStyle/>
          <a:p>
            <a:pPr algn="ctr"/>
            <a:r>
              <a:rPr lang="en-US" sz="4000" dirty="0" smtClean="0"/>
              <a:t>Commands-deployment</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882" y="1317625"/>
            <a:ext cx="9436586" cy="4854575"/>
          </a:xfrm>
          <a:ln>
            <a:solidFill>
              <a:schemeClr val="tx1"/>
            </a:solidFill>
          </a:ln>
        </p:spPr>
      </p:pic>
    </p:spTree>
    <p:extLst>
      <p:ext uri="{BB962C8B-B14F-4D97-AF65-F5344CB8AC3E}">
        <p14:creationId xmlns:p14="http://schemas.microsoft.com/office/powerpoint/2010/main" val="4793248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2841</TotalTime>
  <Words>3264</Words>
  <Application>Microsoft Macintosh PowerPoint</Application>
  <PresentationFormat>Widescreen</PresentationFormat>
  <Paragraphs>501</Paragraphs>
  <Slides>100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Calibri</vt:lpstr>
      <vt:lpstr>Mangal</vt:lpstr>
      <vt:lpstr>Rockwell</vt:lpstr>
      <vt:lpstr>Rockwell Condensed</vt:lpstr>
      <vt:lpstr>Rockwell Extra Bold</vt:lpstr>
      <vt:lpstr>Wingdings</vt:lpstr>
      <vt:lpstr>Arial</vt:lpstr>
      <vt:lpstr>Wood Type</vt:lpstr>
      <vt:lpstr>Monolithic Architecture</vt:lpstr>
      <vt:lpstr>PowerPoint Presentation</vt:lpstr>
      <vt:lpstr>   Monolithic challenges</vt:lpstr>
      <vt:lpstr>What are Micro services?</vt:lpstr>
      <vt:lpstr>PowerPoint Presentation</vt:lpstr>
      <vt:lpstr>Microservice Architecture</vt:lpstr>
      <vt:lpstr>MicroService Architecture</vt:lpstr>
      <vt:lpstr> MicroService Architecture </vt:lpstr>
      <vt:lpstr>PowerPoint Presentation</vt:lpstr>
      <vt:lpstr>Microservice Features</vt:lpstr>
      <vt:lpstr>Virtualization</vt:lpstr>
      <vt:lpstr>Types of hypervisors</vt:lpstr>
      <vt:lpstr>Virtualization vs containerization</vt:lpstr>
      <vt:lpstr>Containerization on CLOUD</vt:lpstr>
      <vt:lpstr>Resource/memory utilization</vt:lpstr>
      <vt:lpstr>Known Containerization tools in DEvops</vt:lpstr>
      <vt:lpstr>CLUSTER Management &amp; Deployment</vt:lpstr>
      <vt:lpstr>DOCKER</vt:lpstr>
      <vt:lpstr>DOCKER</vt:lpstr>
      <vt:lpstr>Docker in DEVOPS</vt:lpstr>
      <vt:lpstr>Docker-Architecture</vt:lpstr>
      <vt:lpstr>Docker Editions</vt:lpstr>
      <vt:lpstr>Docker Editions at store.docker.com</vt:lpstr>
      <vt:lpstr>CE vs. EE, Stable vs. Edge</vt:lpstr>
      <vt:lpstr>Continued…</vt:lpstr>
      <vt:lpstr>DOCKER Installations</vt:lpstr>
      <vt:lpstr>Installation on windows Server 2016</vt:lpstr>
      <vt:lpstr>Installation on windows 10(PRO/ENT)</vt:lpstr>
      <vt:lpstr>Installation on windows 7/8 and 10 Home</vt:lpstr>
      <vt:lpstr>Installation on MAC</vt:lpstr>
      <vt:lpstr>Installation on Linux</vt:lpstr>
      <vt:lpstr>DOCKER Containers-Lab</vt:lpstr>
      <vt:lpstr>Docker-Commands</vt:lpstr>
      <vt:lpstr>Docker-Commands</vt:lpstr>
      <vt:lpstr>Image VS container</vt:lpstr>
      <vt:lpstr>Apache container</vt:lpstr>
      <vt:lpstr>What happens in 'docker container run'</vt:lpstr>
      <vt:lpstr>Example Of Changing The Defaults</vt:lpstr>
      <vt:lpstr>Mongo/MYSQL container</vt:lpstr>
      <vt:lpstr>Assignment-1</vt:lpstr>
      <vt:lpstr>Whats happening in container</vt:lpstr>
      <vt:lpstr>Getting a shell inside container</vt:lpstr>
      <vt:lpstr>Docker Network</vt:lpstr>
      <vt:lpstr>Docker Network-cli</vt:lpstr>
      <vt:lpstr>Docker Network - DNS</vt:lpstr>
      <vt:lpstr>Assignment-2</vt:lpstr>
      <vt:lpstr>Assignment-3</vt:lpstr>
      <vt:lpstr>Docker Images</vt:lpstr>
      <vt:lpstr>Docker-HUB</vt:lpstr>
      <vt:lpstr>Image and their layers</vt:lpstr>
      <vt:lpstr>Tags</vt:lpstr>
      <vt:lpstr>Building custom images</vt:lpstr>
      <vt:lpstr>Assignment-4</vt:lpstr>
      <vt:lpstr>Containers Lifetime and Persistent Data</vt:lpstr>
      <vt:lpstr>Persistent Data: volumes</vt:lpstr>
      <vt:lpstr>Persistent Data: Bind Mounting</vt:lpstr>
      <vt:lpstr>Docker-composE</vt:lpstr>
      <vt:lpstr>Docker-compose cli</vt:lpstr>
      <vt:lpstr>Assignment-5</vt:lpstr>
      <vt:lpstr>Assigment-6</vt:lpstr>
      <vt:lpstr>DOCKER SWARM</vt:lpstr>
      <vt:lpstr>Containers Everywhere</vt:lpstr>
      <vt:lpstr>SWARM-Built in orchestration</vt:lpstr>
      <vt:lpstr>Architecture</vt:lpstr>
      <vt:lpstr>Architecture in Detail</vt:lpstr>
      <vt:lpstr>Example: NGINX</vt:lpstr>
      <vt:lpstr>Docker swarm init</vt:lpstr>
      <vt:lpstr>Docker swarM:3 node cluster</vt:lpstr>
      <vt:lpstr>Kubernetes</vt:lpstr>
      <vt:lpstr>What is kubernetes</vt:lpstr>
      <vt:lpstr>More about kubernetes</vt:lpstr>
      <vt:lpstr>Kubernetes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anywhere</vt:lpstr>
      <vt:lpstr>Kubernetes Setup</vt:lpstr>
      <vt:lpstr>Create first app on k8s</vt:lpstr>
      <vt:lpstr>What happens in backgroud</vt:lpstr>
      <vt:lpstr>Some useful commands</vt:lpstr>
      <vt:lpstr>Load balancer as a service</vt:lpstr>
      <vt:lpstr>Revisit-Architecture</vt:lpstr>
      <vt:lpstr>PowerPoint Presentation</vt:lpstr>
      <vt:lpstr>Scaling-PODS</vt:lpstr>
      <vt:lpstr>Scaling-Replication Controller</vt:lpstr>
      <vt:lpstr>RC-DEMO</vt:lpstr>
      <vt:lpstr>Replication SET</vt:lpstr>
      <vt:lpstr>Deployments</vt:lpstr>
      <vt:lpstr>Deployment</vt:lpstr>
      <vt:lpstr>Commands-deployment</vt:lpstr>
      <vt:lpstr>Sample Application on K8s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Monolithic Architecture</dc:title>
  <dc:creator>Vishal Ingale</dc:creator>
  <cp:lastModifiedBy>Vishal Ingale</cp:lastModifiedBy>
  <cp:revision>115</cp:revision>
  <dcterms:created xsi:type="dcterms:W3CDTF">2018-04-20T14:46:41Z</dcterms:created>
  <dcterms:modified xsi:type="dcterms:W3CDTF">2018-04-23T12:15:04Z</dcterms:modified>
</cp:coreProperties>
</file>